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68"/>
  </p:notesMasterIdLst>
  <p:handoutMasterIdLst>
    <p:handoutMasterId r:id="rId69"/>
  </p:handoutMasterIdLst>
  <p:sldIdLst>
    <p:sldId id="389" r:id="rId3"/>
    <p:sldId id="335" r:id="rId4"/>
    <p:sldId id="336" r:id="rId5"/>
    <p:sldId id="337" r:id="rId6"/>
    <p:sldId id="339" r:id="rId7"/>
    <p:sldId id="340" r:id="rId8"/>
    <p:sldId id="341" r:id="rId9"/>
    <p:sldId id="348" r:id="rId10"/>
    <p:sldId id="406" r:id="rId11"/>
    <p:sldId id="345" r:id="rId12"/>
    <p:sldId id="346" r:id="rId13"/>
    <p:sldId id="347" r:id="rId14"/>
    <p:sldId id="344"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7" r:id="rId32"/>
    <p:sldId id="342" r:id="rId33"/>
    <p:sldId id="343" r:id="rId34"/>
    <p:sldId id="349" r:id="rId35"/>
    <p:sldId id="353" r:id="rId36"/>
    <p:sldId id="354" r:id="rId37"/>
    <p:sldId id="356" r:id="rId38"/>
    <p:sldId id="358" r:id="rId39"/>
    <p:sldId id="373" r:id="rId40"/>
    <p:sldId id="363" r:id="rId41"/>
    <p:sldId id="364" r:id="rId42"/>
    <p:sldId id="365" r:id="rId43"/>
    <p:sldId id="366" r:id="rId44"/>
    <p:sldId id="367" r:id="rId45"/>
    <p:sldId id="368" r:id="rId46"/>
    <p:sldId id="369" r:id="rId47"/>
    <p:sldId id="370" r:id="rId48"/>
    <p:sldId id="371" r:id="rId49"/>
    <p:sldId id="408" r:id="rId50"/>
    <p:sldId id="386" r:id="rId51"/>
    <p:sldId id="387" r:id="rId52"/>
    <p:sldId id="388" r:id="rId53"/>
    <p:sldId id="377" r:id="rId54"/>
    <p:sldId id="378" r:id="rId55"/>
    <p:sldId id="379" r:id="rId56"/>
    <p:sldId id="380" r:id="rId57"/>
    <p:sldId id="381" r:id="rId58"/>
    <p:sldId id="382" r:id="rId59"/>
    <p:sldId id="383" r:id="rId60"/>
    <p:sldId id="384" r:id="rId61"/>
    <p:sldId id="385" r:id="rId62"/>
    <p:sldId id="409" r:id="rId63"/>
    <p:sldId id="372" r:id="rId64"/>
    <p:sldId id="374" r:id="rId65"/>
    <p:sldId id="375" r:id="rId66"/>
    <p:sldId id="376" r:id="rId67"/>
  </p:sldIdLst>
  <p:sldSz cx="9144000" cy="6858000" type="screen4x3"/>
  <p:notesSz cx="7010400"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lio, Michael"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1877" autoAdjust="0"/>
  </p:normalViewPr>
  <p:slideViewPr>
    <p:cSldViewPr>
      <p:cViewPr>
        <p:scale>
          <a:sx n="90" d="100"/>
          <a:sy n="90" d="100"/>
        </p:scale>
        <p:origin x="-240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Chester County Mumps Outbreak </a:t>
            </a:r>
            <a:r>
              <a:rPr lang="en-US" dirty="0" smtClean="0"/>
              <a:t>2018</a:t>
            </a:r>
            <a:endParaRPr lang="en-US" dirty="0"/>
          </a:p>
        </c:rich>
      </c:tx>
      <c:layout/>
      <c:overlay val="0"/>
    </c:title>
    <c:autoTitleDeleted val="0"/>
    <c:plotArea>
      <c:layout/>
      <c:lineChart>
        <c:grouping val="standard"/>
        <c:varyColors val="0"/>
        <c:ser>
          <c:idx val="0"/>
          <c:order val="0"/>
          <c:cat>
            <c:numRef>
              <c:f>Sheet4!$A$2:$A$16</c:f>
              <c:numCache>
                <c:formatCode>m/d/yyyy</c:formatCode>
                <c:ptCount val="15"/>
                <c:pt idx="0">
                  <c:v>43149</c:v>
                </c:pt>
                <c:pt idx="1">
                  <c:v>43156</c:v>
                </c:pt>
                <c:pt idx="2">
                  <c:v>43163</c:v>
                </c:pt>
                <c:pt idx="3">
                  <c:v>43170</c:v>
                </c:pt>
                <c:pt idx="4">
                  <c:v>43177</c:v>
                </c:pt>
                <c:pt idx="5">
                  <c:v>43184</c:v>
                </c:pt>
                <c:pt idx="6">
                  <c:v>43191</c:v>
                </c:pt>
                <c:pt idx="7">
                  <c:v>43198</c:v>
                </c:pt>
                <c:pt idx="8">
                  <c:v>43205</c:v>
                </c:pt>
                <c:pt idx="9">
                  <c:v>43212</c:v>
                </c:pt>
                <c:pt idx="10">
                  <c:v>43219</c:v>
                </c:pt>
                <c:pt idx="11">
                  <c:v>43226</c:v>
                </c:pt>
                <c:pt idx="12">
                  <c:v>43233</c:v>
                </c:pt>
                <c:pt idx="13">
                  <c:v>43240</c:v>
                </c:pt>
                <c:pt idx="14">
                  <c:v>43247</c:v>
                </c:pt>
              </c:numCache>
            </c:numRef>
          </c:cat>
          <c:val>
            <c:numRef>
              <c:f>Sheet4!$B$2:$B$16</c:f>
              <c:numCache>
                <c:formatCode>General</c:formatCode>
                <c:ptCount val="15"/>
                <c:pt idx="0">
                  <c:v>0</c:v>
                </c:pt>
                <c:pt idx="1">
                  <c:v>1</c:v>
                </c:pt>
                <c:pt idx="2">
                  <c:v>6</c:v>
                </c:pt>
                <c:pt idx="3">
                  <c:v>5</c:v>
                </c:pt>
                <c:pt idx="4">
                  <c:v>3</c:v>
                </c:pt>
                <c:pt idx="5">
                  <c:v>8</c:v>
                </c:pt>
                <c:pt idx="6">
                  <c:v>4</c:v>
                </c:pt>
                <c:pt idx="7">
                  <c:v>4</c:v>
                </c:pt>
                <c:pt idx="8">
                  <c:v>2</c:v>
                </c:pt>
                <c:pt idx="9">
                  <c:v>0</c:v>
                </c:pt>
                <c:pt idx="10">
                  <c:v>4</c:v>
                </c:pt>
                <c:pt idx="11">
                  <c:v>1</c:v>
                </c:pt>
                <c:pt idx="12">
                  <c:v>1</c:v>
                </c:pt>
                <c:pt idx="13">
                  <c:v>0</c:v>
                </c:pt>
                <c:pt idx="14">
                  <c:v>0</c:v>
                </c:pt>
              </c:numCache>
            </c:numRef>
          </c:val>
          <c:smooth val="0"/>
        </c:ser>
        <c:dLbls>
          <c:showLegendKey val="0"/>
          <c:showVal val="0"/>
          <c:showCatName val="0"/>
          <c:showSerName val="0"/>
          <c:showPercent val="0"/>
          <c:showBubbleSize val="0"/>
        </c:dLbls>
        <c:marker val="1"/>
        <c:smooth val="0"/>
        <c:axId val="21048320"/>
        <c:axId val="23434368"/>
      </c:lineChart>
      <c:dateAx>
        <c:axId val="21048320"/>
        <c:scaling>
          <c:orientation val="minMax"/>
        </c:scaling>
        <c:delete val="0"/>
        <c:axPos val="b"/>
        <c:title>
          <c:tx>
            <c:rich>
              <a:bodyPr/>
              <a:lstStyle/>
              <a:p>
                <a:pPr>
                  <a:defRPr/>
                </a:pPr>
                <a:r>
                  <a:rPr lang="en-US" sz="1050" i="1" dirty="0" smtClean="0"/>
                  <a:t>Week </a:t>
                </a:r>
                <a:endParaRPr lang="en-US" sz="1050" i="1" dirty="0"/>
              </a:p>
            </c:rich>
          </c:tx>
          <c:layout>
            <c:manualLayout>
              <c:xMode val="edge"/>
              <c:yMode val="edge"/>
              <c:x val="0.48707620165810328"/>
              <c:y val="0.91592377039826545"/>
            </c:manualLayout>
          </c:layout>
          <c:overlay val="0"/>
        </c:title>
        <c:numFmt formatCode="m/d/yyyy" sourceLinked="1"/>
        <c:majorTickMark val="out"/>
        <c:minorTickMark val="none"/>
        <c:tickLblPos val="nextTo"/>
        <c:crossAx val="23434368"/>
        <c:crosses val="autoZero"/>
        <c:auto val="1"/>
        <c:lblOffset val="100"/>
        <c:baseTimeUnit val="days"/>
      </c:dateAx>
      <c:valAx>
        <c:axId val="23434368"/>
        <c:scaling>
          <c:orientation val="minMax"/>
        </c:scaling>
        <c:delete val="0"/>
        <c:axPos val="l"/>
        <c:majorGridlines/>
        <c:title>
          <c:tx>
            <c:rich>
              <a:bodyPr rot="-5400000" vert="horz"/>
              <a:lstStyle/>
              <a:p>
                <a:pPr>
                  <a:defRPr i="1"/>
                </a:pPr>
                <a:r>
                  <a:rPr lang="en-US" sz="1050" i="1"/>
                  <a:t>Number of Cases</a:t>
                </a:r>
              </a:p>
            </c:rich>
          </c:tx>
          <c:layout>
            <c:manualLayout>
              <c:xMode val="edge"/>
              <c:yMode val="edge"/>
              <c:x val="8.9148363978442495E-3"/>
              <c:y val="0.33138023507931075"/>
            </c:manualLayout>
          </c:layout>
          <c:overlay val="0"/>
        </c:title>
        <c:numFmt formatCode="General" sourceLinked="1"/>
        <c:majorTickMark val="out"/>
        <c:minorTickMark val="none"/>
        <c:tickLblPos val="nextTo"/>
        <c:crossAx val="2104832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82AD8BD-7EFC-479E-B735-7F07A06A293F}" type="datetimeFigureOut">
              <a:rPr lang="en-US" smtClean="0"/>
              <a:t>7/18/2018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C2ADFC0-64E5-4970-95F5-E39CF60891EC}" type="slidenum">
              <a:rPr lang="en-US" smtClean="0"/>
              <a:t>‹#›</a:t>
            </a:fld>
            <a:endParaRPr lang="en-US"/>
          </a:p>
        </p:txBody>
      </p:sp>
    </p:spTree>
    <p:extLst>
      <p:ext uri="{BB962C8B-B14F-4D97-AF65-F5344CB8AC3E}">
        <p14:creationId xmlns:p14="http://schemas.microsoft.com/office/powerpoint/2010/main" val="1642120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3118C9-0F1F-4397-9CE3-9590FDD16AF9}" type="datetimeFigureOut">
              <a:rPr lang="en-US" smtClean="0"/>
              <a:pPr/>
              <a:t>7/18/2018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C86163-559B-4B64-A67A-227DEAD88C50}" type="slidenum">
              <a:rPr lang="en-US" smtClean="0"/>
              <a:pPr/>
              <a:t>‹#›</a:t>
            </a:fld>
            <a:endParaRPr lang="en-US" dirty="0"/>
          </a:p>
        </p:txBody>
      </p:sp>
    </p:spTree>
    <p:extLst>
      <p:ext uri="{BB962C8B-B14F-4D97-AF65-F5344CB8AC3E}">
        <p14:creationId xmlns:p14="http://schemas.microsoft.com/office/powerpoint/2010/main" val="2157442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defRPr/>
            </a:pPr>
            <a:r>
              <a:rPr lang="en-US" dirty="0"/>
              <a:t>NEDSS</a:t>
            </a:r>
          </a:p>
          <a:p>
            <a:pPr>
              <a:buNone/>
              <a:defRPr/>
            </a:pPr>
            <a:r>
              <a:rPr lang="en-US" dirty="0"/>
              <a:t>	Improves timeliness, completeness, accuracy, uniformity</a:t>
            </a:r>
          </a:p>
          <a:p>
            <a:pPr>
              <a:buNone/>
              <a:defRPr/>
            </a:pPr>
            <a:r>
              <a:rPr lang="en-US" dirty="0"/>
              <a:t>	Secure communication between labs, hospitals, medical practices</a:t>
            </a:r>
          </a:p>
          <a:p>
            <a:endParaRPr lang="en-US" dirty="0"/>
          </a:p>
        </p:txBody>
      </p:sp>
      <p:sp>
        <p:nvSpPr>
          <p:cNvPr id="4" name="Slide Number Placeholder 3"/>
          <p:cNvSpPr>
            <a:spLocks noGrp="1"/>
          </p:cNvSpPr>
          <p:nvPr>
            <p:ph type="sldNum" sz="quarter" idx="10"/>
          </p:nvPr>
        </p:nvSpPr>
        <p:spPr/>
        <p:txBody>
          <a:bodyPr/>
          <a:lstStyle/>
          <a:p>
            <a:fld id="{21252368-8CCC-4E76-92D5-08EA02B63DEF}" type="slidenum">
              <a:rPr lang="en-US" smtClean="0"/>
              <a:t>4</a:t>
            </a:fld>
            <a:endParaRPr lang="en-US"/>
          </a:p>
        </p:txBody>
      </p:sp>
    </p:spTree>
    <p:extLst>
      <p:ext uri="{BB962C8B-B14F-4D97-AF65-F5344CB8AC3E}">
        <p14:creationId xmlns:p14="http://schemas.microsoft.com/office/powerpoint/2010/main" val="269081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Suspect cases---following</a:t>
            </a:r>
            <a:r>
              <a:rPr lang="en-US" baseline="0" dirty="0" smtClean="0"/>
              <a:t> lab reports, assessing the individual’s circumstances, awaiting cultures</a:t>
            </a:r>
            <a:endParaRPr lang="en-US" dirty="0"/>
          </a:p>
        </p:txBody>
      </p:sp>
      <p:sp>
        <p:nvSpPr>
          <p:cNvPr id="4" name="Slide Number Placeholder 3"/>
          <p:cNvSpPr>
            <a:spLocks noGrp="1"/>
          </p:cNvSpPr>
          <p:nvPr>
            <p:ph type="sldNum" sz="quarter" idx="10"/>
          </p:nvPr>
        </p:nvSpPr>
        <p:spPr/>
        <p:txBody>
          <a:bodyPr/>
          <a:lstStyle/>
          <a:p>
            <a:fld id="{21252368-8CCC-4E76-92D5-08EA02B63DEF}" type="slidenum">
              <a:rPr lang="en-US" smtClean="0"/>
              <a:t>16</a:t>
            </a:fld>
            <a:endParaRPr lang="en-US"/>
          </a:p>
        </p:txBody>
      </p:sp>
    </p:spTree>
    <p:extLst>
      <p:ext uri="{BB962C8B-B14F-4D97-AF65-F5344CB8AC3E}">
        <p14:creationId xmlns:p14="http://schemas.microsoft.com/office/powerpoint/2010/main" val="36561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Tuberculosis Exposure,</a:t>
            </a:r>
            <a:r>
              <a:rPr lang="en-US" baseline="0" dirty="0" smtClean="0"/>
              <a:t> one of three things will happen:</a:t>
            </a:r>
          </a:p>
          <a:p>
            <a:endParaRPr lang="en-US" baseline="0" dirty="0" smtClean="0"/>
          </a:p>
          <a:p>
            <a:r>
              <a:rPr lang="en-US" baseline="0" dirty="0" smtClean="0"/>
              <a:t>1.  Even though exposed to TB, the person will have no evidence of Tuberculosis</a:t>
            </a:r>
          </a:p>
          <a:p>
            <a:pPr marL="228567" indent="-228567">
              <a:buAutoNum type="arabicPeriod" startAt="2"/>
            </a:pPr>
            <a:r>
              <a:rPr lang="en-US" baseline="0" dirty="0" smtClean="0"/>
              <a:t>The person’s lungs will be infected with TB bacilli, the body will  mount an immune response and contain the infection.  NO symptoms, but at risk of progressing to TB at a later date</a:t>
            </a:r>
          </a:p>
          <a:p>
            <a:pPr marL="228567" indent="-228567">
              <a:buAutoNum type="arabicPeriod" startAt="2"/>
            </a:pPr>
            <a:r>
              <a:rPr lang="en-US" baseline="0" dirty="0" smtClean="0"/>
              <a:t>The immune system is overwhelmed by the TB and person becomes sick with tuberculosis.  </a:t>
            </a:r>
          </a:p>
          <a:p>
            <a:pPr defTabSz="914266" eaLnBrk="0" fontAlgn="base" hangingPunct="0">
              <a:spcBef>
                <a:spcPct val="30000"/>
              </a:spcBef>
              <a:spcAft>
                <a:spcPct val="0"/>
              </a:spcAft>
              <a:defRPr/>
            </a:pPr>
            <a:r>
              <a:rPr lang="en-US" dirty="0" smtClean="0"/>
              <a:t>So</a:t>
            </a:r>
            <a:r>
              <a:rPr lang="en-US" baseline="0" dirty="0" smtClean="0"/>
              <a:t> how can we distinguish between persons with no infection, those that are infected but not sick and those that are sick with TB?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252368-8CCC-4E76-92D5-08EA02B63DEF}" type="slidenum">
              <a:rPr lang="en-US" smtClean="0"/>
              <a:t>17</a:t>
            </a:fld>
            <a:endParaRPr lang="en-US"/>
          </a:p>
        </p:txBody>
      </p:sp>
    </p:spTree>
    <p:extLst>
      <p:ext uri="{BB962C8B-B14F-4D97-AF65-F5344CB8AC3E}">
        <p14:creationId xmlns:p14="http://schemas.microsoft.com/office/powerpoint/2010/main" val="2008391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Tuberculosis testing is a helpful tool to identify active TB cases, those that are at risk for disease and those who are not infected.</a:t>
            </a:r>
          </a:p>
          <a:p>
            <a:endParaRPr lang="en-US" baseline="0" dirty="0" smtClean="0"/>
          </a:p>
          <a:p>
            <a:r>
              <a:rPr lang="en-US" baseline="0" dirty="0" smtClean="0"/>
              <a:t>Tuberculosis testing is used only to confirm infection with TB Bacilli, it can’t diagnose active Tuberculosis disease.  However it can be useful with other tests in the evaluation of prolonged cough.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41FA0E1-FEE0-4353-80A4-1AE28EBB59AE}" type="slidenum">
              <a:rPr lang="en-US" smtClean="0"/>
              <a:pPr>
                <a:defRPr/>
              </a:pPr>
              <a:t>18</a:t>
            </a:fld>
            <a:endParaRPr lang="en-US" dirty="0"/>
          </a:p>
        </p:txBody>
      </p:sp>
    </p:spTree>
    <p:extLst>
      <p:ext uri="{BB962C8B-B14F-4D97-AF65-F5344CB8AC3E}">
        <p14:creationId xmlns:p14="http://schemas.microsoft.com/office/powerpoint/2010/main" val="49458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PPD stands for “purified protein derivative”.  </a:t>
            </a:r>
            <a:r>
              <a:rPr lang="en-US" baseline="0" dirty="0" smtClean="0"/>
              <a:t> It is an indication of the body’s immune response to TB.  PPD </a:t>
            </a:r>
            <a:r>
              <a:rPr lang="en-US" dirty="0" smtClean="0"/>
              <a:t>interpretation</a:t>
            </a:r>
            <a:r>
              <a:rPr lang="en-US" baseline="0" dirty="0" smtClean="0"/>
              <a:t> is complicated.  Before administering ask if the patient has ever had a PPD before, if so, did they have a reaction.  Also, please verify that they have not received a live virus (FluMist, MMR, </a:t>
            </a:r>
            <a:r>
              <a:rPr lang="en-US" baseline="0" dirty="0" err="1" smtClean="0"/>
              <a:t>Varivax</a:t>
            </a:r>
            <a:r>
              <a:rPr lang="en-US" baseline="0" dirty="0" smtClean="0"/>
              <a:t>, </a:t>
            </a:r>
            <a:r>
              <a:rPr lang="en-US" baseline="0" dirty="0" err="1" smtClean="0"/>
              <a:t>Zostavax</a:t>
            </a:r>
            <a:r>
              <a:rPr lang="en-US" baseline="0" dirty="0" smtClean="0"/>
              <a:t>) in the past 4 weeks.  It’s OK to place a PPD simultaneous to a live vaccine.</a:t>
            </a:r>
          </a:p>
          <a:p>
            <a:r>
              <a:rPr lang="en-US" baseline="0" smtClean="0"/>
              <a:t>To </a:t>
            </a:r>
            <a:r>
              <a:rPr lang="en-US" baseline="0" dirty="0" smtClean="0"/>
              <a:t>administer </a:t>
            </a:r>
            <a:r>
              <a:rPr lang="en-US" baseline="0" smtClean="0"/>
              <a:t>a PPD:</a:t>
            </a:r>
            <a:endParaRPr lang="en-US" baseline="0" dirty="0" smtClean="0"/>
          </a:p>
          <a:p>
            <a:endParaRPr lang="en-US" dirty="0"/>
          </a:p>
          <a:p>
            <a:pPr defTabSz="914266" eaLnBrk="0" fontAlgn="base" hangingPunct="0">
              <a:spcBef>
                <a:spcPct val="30000"/>
              </a:spcBef>
              <a:spcAft>
                <a:spcPct val="0"/>
              </a:spcAft>
              <a:defRPr/>
            </a:pPr>
            <a:r>
              <a:rPr lang="en-US" dirty="0"/>
              <a:t>AVOID SKIN OVER A VEIN, TATTOO OR ABRASIONS</a:t>
            </a:r>
          </a:p>
          <a:p>
            <a:endParaRPr lang="en-US" dirty="0"/>
          </a:p>
          <a:p>
            <a:r>
              <a:rPr lang="en-US" dirty="0"/>
              <a:t>BEFORE INSERTING NEEDLE, STRETCH SKIN TAUT BETWEEN THUMB AND FOREFINGER</a:t>
            </a:r>
          </a:p>
          <a:p>
            <a:endParaRPr lang="en-US" dirty="0"/>
          </a:p>
          <a:p>
            <a:r>
              <a:rPr lang="en-US" dirty="0"/>
              <a:t>HOLDING SYRINGE PARALLEL TO SKIN WITH BEVEL FACING UPWARD, INSERT AT 5-15 DEGREE ANGLE AND INSERT ALL OF THE SOLUTION</a:t>
            </a:r>
          </a:p>
          <a:p>
            <a:r>
              <a:rPr lang="en-US" dirty="0"/>
              <a:t>IF MINOR BLEEDING, DAB WITH COTTON SWAB- DO NOT COVER WITH BANDAGE OR APPLY PRESSURE</a:t>
            </a:r>
          </a:p>
          <a:p>
            <a:endParaRPr lang="en-US" dirty="0"/>
          </a:p>
          <a:p>
            <a:r>
              <a:rPr lang="en-US" dirty="0"/>
              <a:t>INSTRUCT NOT TO SCRATCH SITE- USE COOL COMPRESSES TO RELIEVE ITCHING OR SWELLING</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41FA0E1-FEE0-4353-80A4-1AE28EBB59AE}" type="slidenum">
              <a:rPr lang="en-US" smtClean="0"/>
              <a:pPr>
                <a:defRPr/>
              </a:pPr>
              <a:t>19</a:t>
            </a:fld>
            <a:endParaRPr lang="en-US" dirty="0"/>
          </a:p>
        </p:txBody>
      </p:sp>
    </p:spTree>
    <p:extLst>
      <p:ext uri="{BB962C8B-B14F-4D97-AF65-F5344CB8AC3E}">
        <p14:creationId xmlns:p14="http://schemas.microsoft.com/office/powerpoint/2010/main" val="4945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PALPATE AREA GENTLY TO DETERMINE PRESENCE OF INDURATION</a:t>
            </a:r>
          </a:p>
          <a:p>
            <a:r>
              <a:rPr lang="en-US" dirty="0"/>
              <a:t>MEASURE INDURATION(HARD BUMP WITH DISTINCT EDGES) AND NOT ERYTHEMA</a:t>
            </a:r>
          </a:p>
          <a:p>
            <a:r>
              <a:rPr lang="en-US" dirty="0"/>
              <a:t>MEASURE DIAMETER OF INDURATION PERPENDICULAR TO THE LONG AXIS OF THE ARM</a:t>
            </a:r>
          </a:p>
          <a:p>
            <a:r>
              <a:rPr lang="en-US" dirty="0"/>
              <a:t>USE A PEN TO MARK THE EDGES OF INDURATION</a:t>
            </a:r>
          </a:p>
          <a:p>
            <a:r>
              <a:rPr lang="en-US" dirty="0"/>
              <a:t>USE TUBERCULIN TESTING RULER TO MEASURE DISTANCE BETWEEN TWO POINTS</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41FA0E1-FEE0-4353-80A4-1AE28EBB59AE}" type="slidenum">
              <a:rPr lang="en-US" smtClean="0"/>
              <a:pPr>
                <a:defRPr/>
              </a:pPr>
              <a:t>20</a:t>
            </a:fld>
            <a:endParaRPr lang="en-US" dirty="0"/>
          </a:p>
        </p:txBody>
      </p:sp>
    </p:spTree>
    <p:extLst>
      <p:ext uri="{BB962C8B-B14F-4D97-AF65-F5344CB8AC3E}">
        <p14:creationId xmlns:p14="http://schemas.microsoft.com/office/powerpoint/2010/main" val="49458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000" u="sng" dirty="0"/>
              <a:t>&gt;</a:t>
            </a:r>
            <a:r>
              <a:rPr lang="en-US" sz="1000" dirty="0"/>
              <a:t> 5mm considered positive in high risk individuals</a:t>
            </a:r>
          </a:p>
          <a:p>
            <a:pPr lvl="3"/>
            <a:r>
              <a:rPr lang="en-US" sz="1000" dirty="0"/>
              <a:t>HIV infected persons</a:t>
            </a:r>
          </a:p>
          <a:p>
            <a:pPr lvl="3"/>
            <a:r>
              <a:rPr lang="en-US" sz="1000" dirty="0"/>
              <a:t>Recent contacts of active TB </a:t>
            </a:r>
          </a:p>
          <a:p>
            <a:pPr lvl="3"/>
            <a:r>
              <a:rPr lang="en-US" sz="1000" dirty="0"/>
              <a:t>People with fibrotic changes on chest x-ray consistent with TB</a:t>
            </a:r>
          </a:p>
          <a:p>
            <a:pPr lvl="3"/>
            <a:r>
              <a:rPr lang="en-US" sz="1000" dirty="0"/>
              <a:t>Patients with organ transplants and other immunosuppressed patients (15mg or more of prednisone for 1 month or more or take TNF-a antagonists)</a:t>
            </a:r>
          </a:p>
          <a:p>
            <a:pPr lvl="2"/>
            <a:r>
              <a:rPr lang="en-US" sz="1000" dirty="0"/>
              <a:t>&gt;= 10 mm considered positive in moderate risk individuals</a:t>
            </a:r>
          </a:p>
          <a:p>
            <a:pPr lvl="3"/>
            <a:r>
              <a:rPr lang="en-US" sz="1000" dirty="0"/>
              <a:t>Recent arrivals to US (within last 5 years) from high prevalence areas </a:t>
            </a:r>
          </a:p>
          <a:p>
            <a:pPr lvl="3"/>
            <a:r>
              <a:rPr lang="en-US" sz="1000" dirty="0"/>
              <a:t>Residents or employees of high risk congregate settings (correctional facilities, hospitals, health care facilities, residential facilities for patients with HIV infection/AIDS, and homeless shelters)</a:t>
            </a:r>
          </a:p>
          <a:p>
            <a:pPr lvl="3"/>
            <a:r>
              <a:rPr lang="en-US" sz="1000" dirty="0"/>
              <a:t>Mycobacteriology laboratory personnel</a:t>
            </a:r>
          </a:p>
          <a:p>
            <a:pPr lvl="3"/>
            <a:r>
              <a:rPr lang="en-US" sz="1000" dirty="0"/>
              <a:t>Persons with clinical conditions that increase the risk for progression to TB disease</a:t>
            </a:r>
          </a:p>
          <a:p>
            <a:pPr lvl="3"/>
            <a:r>
              <a:rPr lang="en-US" sz="1000" dirty="0"/>
              <a:t>Children younger than 5 years of age- infants, children, and adolescents exposed to adults in high risk categories</a:t>
            </a:r>
          </a:p>
          <a:p>
            <a:pPr lvl="2"/>
            <a:r>
              <a:rPr lang="en-US" sz="1000" u="sng" dirty="0"/>
              <a:t>&gt;</a:t>
            </a:r>
            <a:r>
              <a:rPr lang="en-US" sz="1000" dirty="0"/>
              <a:t> 15mm considered positive in individuals with no known risk factors for TB (generally should not be tested)</a:t>
            </a:r>
          </a:p>
        </p:txBody>
      </p:sp>
      <p:sp>
        <p:nvSpPr>
          <p:cNvPr id="4" name="Slide Number Placeholder 3"/>
          <p:cNvSpPr>
            <a:spLocks noGrp="1"/>
          </p:cNvSpPr>
          <p:nvPr>
            <p:ph type="sldNum" sz="quarter" idx="10"/>
          </p:nvPr>
        </p:nvSpPr>
        <p:spPr/>
        <p:txBody>
          <a:bodyPr/>
          <a:lstStyle/>
          <a:p>
            <a:pPr>
              <a:defRPr/>
            </a:pPr>
            <a:fld id="{341FA0E1-FEE0-4353-80A4-1AE28EBB59AE}" type="slidenum">
              <a:rPr lang="en-US" smtClean="0"/>
              <a:pPr>
                <a:defRPr/>
              </a:pPr>
              <a:t>21</a:t>
            </a:fld>
            <a:endParaRPr lang="en-US" dirty="0"/>
          </a:p>
        </p:txBody>
      </p:sp>
    </p:spTree>
    <p:extLst>
      <p:ext uri="{BB962C8B-B14F-4D97-AF65-F5344CB8AC3E}">
        <p14:creationId xmlns:p14="http://schemas.microsoft.com/office/powerpoint/2010/main" val="49458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000" dirty="0" smtClean="0"/>
              <a:t>Evaluated in CDC</a:t>
            </a:r>
            <a:r>
              <a:rPr lang="en-US" sz="1000" baseline="0" dirty="0" smtClean="0"/>
              <a:t> defined risk groups; shown to be cost effective</a:t>
            </a:r>
            <a:endParaRPr lang="en-US" sz="1000" dirty="0"/>
          </a:p>
        </p:txBody>
      </p:sp>
      <p:sp>
        <p:nvSpPr>
          <p:cNvPr id="4" name="Slide Number Placeholder 3"/>
          <p:cNvSpPr>
            <a:spLocks noGrp="1"/>
          </p:cNvSpPr>
          <p:nvPr>
            <p:ph type="sldNum" sz="quarter" idx="10"/>
          </p:nvPr>
        </p:nvSpPr>
        <p:spPr/>
        <p:txBody>
          <a:bodyPr/>
          <a:lstStyle/>
          <a:p>
            <a:pPr>
              <a:defRPr/>
            </a:pPr>
            <a:fld id="{341FA0E1-FEE0-4353-80A4-1AE28EBB59AE}" type="slidenum">
              <a:rPr lang="en-US" smtClean="0"/>
              <a:pPr>
                <a:defRPr/>
              </a:pPr>
              <a:t>22</a:t>
            </a:fld>
            <a:endParaRPr lang="en-US" dirty="0"/>
          </a:p>
        </p:txBody>
      </p:sp>
    </p:spTree>
    <p:extLst>
      <p:ext uri="{BB962C8B-B14F-4D97-AF65-F5344CB8AC3E}">
        <p14:creationId xmlns:p14="http://schemas.microsoft.com/office/powerpoint/2010/main" val="49458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000" dirty="0"/>
          </a:p>
        </p:txBody>
      </p:sp>
      <p:sp>
        <p:nvSpPr>
          <p:cNvPr id="4" name="Slide Number Placeholder 3"/>
          <p:cNvSpPr>
            <a:spLocks noGrp="1"/>
          </p:cNvSpPr>
          <p:nvPr>
            <p:ph type="sldNum" sz="quarter" idx="10"/>
          </p:nvPr>
        </p:nvSpPr>
        <p:spPr/>
        <p:txBody>
          <a:bodyPr/>
          <a:lstStyle/>
          <a:p>
            <a:pPr>
              <a:defRPr/>
            </a:pPr>
            <a:fld id="{341FA0E1-FEE0-4353-80A4-1AE28EBB59AE}" type="slidenum">
              <a:rPr lang="en-US" smtClean="0"/>
              <a:pPr>
                <a:defRPr/>
              </a:pPr>
              <a:t>23</a:t>
            </a:fld>
            <a:endParaRPr lang="en-US" dirty="0"/>
          </a:p>
        </p:txBody>
      </p:sp>
    </p:spTree>
    <p:extLst>
      <p:ext uri="{BB962C8B-B14F-4D97-AF65-F5344CB8AC3E}">
        <p14:creationId xmlns:p14="http://schemas.microsoft.com/office/powerpoint/2010/main" val="4945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DOT---is the CDC’s standard of care</a:t>
            </a:r>
          </a:p>
          <a:p>
            <a:r>
              <a:rPr lang="en-US" dirty="0" smtClean="0"/>
              <a:t>          up</a:t>
            </a:r>
            <a:r>
              <a:rPr lang="en-US" baseline="0" dirty="0" smtClean="0"/>
              <a:t> to 12 pills for </a:t>
            </a:r>
            <a:r>
              <a:rPr lang="en-US" baseline="0" dirty="0" err="1" smtClean="0"/>
              <a:t>pansensitive</a:t>
            </a:r>
            <a:r>
              <a:rPr lang="en-US" baseline="0" dirty="0" smtClean="0"/>
              <a:t>; prevent drug resistance </a:t>
            </a:r>
            <a:endParaRPr lang="en-US" dirty="0"/>
          </a:p>
        </p:txBody>
      </p:sp>
      <p:sp>
        <p:nvSpPr>
          <p:cNvPr id="4" name="Slide Number Placeholder 3"/>
          <p:cNvSpPr>
            <a:spLocks noGrp="1"/>
          </p:cNvSpPr>
          <p:nvPr>
            <p:ph type="sldNum" sz="quarter" idx="10"/>
          </p:nvPr>
        </p:nvSpPr>
        <p:spPr/>
        <p:txBody>
          <a:bodyPr/>
          <a:lstStyle/>
          <a:p>
            <a:fld id="{21252368-8CCC-4E76-92D5-08EA02B63DEF}" type="slidenum">
              <a:rPr lang="en-US" smtClean="0"/>
              <a:t>24</a:t>
            </a:fld>
            <a:endParaRPr lang="en-US"/>
          </a:p>
        </p:txBody>
      </p:sp>
    </p:spTree>
    <p:extLst>
      <p:ext uri="{BB962C8B-B14F-4D97-AF65-F5344CB8AC3E}">
        <p14:creationId xmlns:p14="http://schemas.microsoft.com/office/powerpoint/2010/main" val="2266361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a:t>
            </a:r>
            <a:endParaRPr lang="en-US" dirty="0"/>
          </a:p>
        </p:txBody>
      </p:sp>
      <p:sp>
        <p:nvSpPr>
          <p:cNvPr id="4" name="Slide Number Placeholder 3"/>
          <p:cNvSpPr>
            <a:spLocks noGrp="1"/>
          </p:cNvSpPr>
          <p:nvPr>
            <p:ph type="sldNum" sz="quarter" idx="10"/>
          </p:nvPr>
        </p:nvSpPr>
        <p:spPr/>
        <p:txBody>
          <a:bodyPr/>
          <a:lstStyle/>
          <a:p>
            <a:fld id="{21252368-8CCC-4E76-92D5-08EA02B63DEF}" type="slidenum">
              <a:rPr lang="en-US" smtClean="0"/>
              <a:t>27</a:t>
            </a:fld>
            <a:endParaRPr lang="en-US"/>
          </a:p>
        </p:txBody>
      </p:sp>
    </p:spTree>
    <p:extLst>
      <p:ext uri="{BB962C8B-B14F-4D97-AF65-F5344CB8AC3E}">
        <p14:creationId xmlns:p14="http://schemas.microsoft.com/office/powerpoint/2010/main" val="104149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252368-8CCC-4E76-92D5-08EA02B63DEF}" type="slidenum">
              <a:rPr lang="en-US" smtClean="0"/>
              <a:t>5</a:t>
            </a:fld>
            <a:endParaRPr lang="en-US"/>
          </a:p>
        </p:txBody>
      </p:sp>
    </p:spTree>
    <p:extLst>
      <p:ext uri="{BB962C8B-B14F-4D97-AF65-F5344CB8AC3E}">
        <p14:creationId xmlns:p14="http://schemas.microsoft.com/office/powerpoint/2010/main" val="2841787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52368-8CCC-4E76-92D5-08EA02B63DEF}" type="slidenum">
              <a:rPr lang="en-US" smtClean="0"/>
              <a:t>28</a:t>
            </a:fld>
            <a:endParaRPr lang="en-US"/>
          </a:p>
        </p:txBody>
      </p:sp>
    </p:spTree>
    <p:extLst>
      <p:ext uri="{BB962C8B-B14F-4D97-AF65-F5344CB8AC3E}">
        <p14:creationId xmlns:p14="http://schemas.microsoft.com/office/powerpoint/2010/main" val="278404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Abraham</a:t>
            </a:r>
            <a:r>
              <a:rPr lang="en-US" baseline="0" dirty="0" smtClean="0"/>
              <a:t> Lincoln became ill with smallpox a few days before delivering the Gettysburg Address. Current research suggests that the severity of Lincoln’s illness was downplayed by his doctor to prevent the public from worrying that their president was dying. </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32</a:t>
            </a:fld>
            <a:endParaRPr lang="en-US" dirty="0"/>
          </a:p>
        </p:txBody>
      </p:sp>
    </p:spTree>
    <p:extLst>
      <p:ext uri="{BB962C8B-B14F-4D97-AF65-F5344CB8AC3E}">
        <p14:creationId xmlns:p14="http://schemas.microsoft.com/office/powerpoint/2010/main" val="1319115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 Five of every 100 people who get shingles will get it for a second time. this is why even people over 20 who’ve had shingles are still recommended to get the shingles vaccine. </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33</a:t>
            </a:fld>
            <a:endParaRPr lang="en-US" dirty="0"/>
          </a:p>
        </p:txBody>
      </p:sp>
    </p:spTree>
    <p:extLst>
      <p:ext uri="{BB962C8B-B14F-4D97-AF65-F5344CB8AC3E}">
        <p14:creationId xmlns:p14="http://schemas.microsoft.com/office/powerpoint/2010/main" val="233108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indent="-169863" defTabSz="450850">
              <a:buFontTx/>
              <a:buChar char="•"/>
            </a:pPr>
            <a:r>
              <a:rPr lang="en-US" dirty="0" smtClean="0"/>
              <a:t>Because of this knowledge, the ACE Study was designed to assess what we considered to be “scientific gaps” about the origins of risk factors. These gaps are depicted as the two arrows linking Adverse Childhood Experiences to risk factors that lead to the health and social consequences higher up the pyramid. Specifically, the study was designed to provide data that would help answer the question: “If risk factors for disease, disability, and early mortality are not randomly distributed, what influences precede the adoption or development of them?” By providing information to answer this question, we hoped to provide scientific information that would be useful for developing new and more effective prevention programs.</a:t>
            </a:r>
          </a:p>
          <a:p>
            <a:pPr marL="169863" indent="-169863" defTabSz="4508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41</a:t>
            </a:fld>
            <a:endParaRPr lang="en-US" dirty="0"/>
          </a:p>
        </p:txBody>
      </p:sp>
    </p:spTree>
    <p:extLst>
      <p:ext uri="{BB962C8B-B14F-4D97-AF65-F5344CB8AC3E}">
        <p14:creationId xmlns:p14="http://schemas.microsoft.com/office/powerpoint/2010/main" val="1153277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Influenza</a:t>
            </a:r>
            <a:r>
              <a:rPr lang="en-US" baseline="0" dirty="0" smtClean="0"/>
              <a:t> – Lewis Carroll wrote many stories but is probably the most famous for writing </a:t>
            </a:r>
            <a:r>
              <a:rPr lang="en-US" i="1" baseline="0" dirty="0" smtClean="0"/>
              <a:t>Alice in Wonderland </a:t>
            </a:r>
            <a:r>
              <a:rPr lang="en-US" baseline="0" dirty="0" smtClean="0"/>
              <a:t>and </a:t>
            </a:r>
            <a:r>
              <a:rPr lang="en-US" i="1" baseline="0" dirty="0" smtClean="0"/>
              <a:t>Through the Looking Glass</a:t>
            </a:r>
            <a:r>
              <a:rPr lang="en-US" baseline="0" dirty="0" smtClean="0"/>
              <a:t>. Lewis Carroll died from influenza in 1898.</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50</a:t>
            </a:fld>
            <a:endParaRPr lang="en-US" dirty="0"/>
          </a:p>
        </p:txBody>
      </p:sp>
    </p:spTree>
    <p:extLst>
      <p:ext uri="{BB962C8B-B14F-4D97-AF65-F5344CB8AC3E}">
        <p14:creationId xmlns:p14="http://schemas.microsoft.com/office/powerpoint/2010/main" val="1461890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baseline="0" dirty="0" smtClean="0"/>
              <a:t> Influenza and pertussis vaccines – The influenza vaccine is recommended for pregnant women because they have an increased risk of suffering complications if infected with influenza during their pregnancy. Pregnant women are also recommended to receive a dose of </a:t>
            </a:r>
            <a:r>
              <a:rPr lang="en-US" baseline="0" dirty="0" err="1" smtClean="0"/>
              <a:t>Tdap</a:t>
            </a:r>
            <a:r>
              <a:rPr lang="en-US" baseline="0" dirty="0" smtClean="0"/>
              <a:t> between 27 and 36 weeks’ gestation to protect both themselves and their newborns from pertussis. </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51</a:t>
            </a:fld>
            <a:endParaRPr lang="en-US" dirty="0"/>
          </a:p>
        </p:txBody>
      </p:sp>
    </p:spTree>
    <p:extLst>
      <p:ext uri="{BB962C8B-B14F-4D97-AF65-F5344CB8AC3E}">
        <p14:creationId xmlns:p14="http://schemas.microsoft.com/office/powerpoint/2010/main" val="4247401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 Adults born before 1957 – are not required to get the MMR vaccine because these diseases were so common that virtually everyone was exposed to the viruses and generated immunity naturally.</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63</a:t>
            </a:fld>
            <a:endParaRPr lang="en-US" dirty="0"/>
          </a:p>
        </p:txBody>
      </p:sp>
    </p:spTree>
    <p:extLst>
      <p:ext uri="{BB962C8B-B14F-4D97-AF65-F5344CB8AC3E}">
        <p14:creationId xmlns:p14="http://schemas.microsoft.com/office/powerpoint/2010/main" val="185412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Diphtheria</a:t>
            </a:r>
            <a:r>
              <a:rPr lang="en-US" baseline="0" dirty="0" smtClean="0"/>
              <a:t> – Diphtheria was called the “strangling angel of children because” of the thick membrane that develop in the back of the throat, often covering airways and causing suffocation. </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64</a:t>
            </a:fld>
            <a:endParaRPr lang="en-US" dirty="0"/>
          </a:p>
        </p:txBody>
      </p:sp>
    </p:spTree>
    <p:extLst>
      <p:ext uri="{BB962C8B-B14F-4D97-AF65-F5344CB8AC3E}">
        <p14:creationId xmlns:p14="http://schemas.microsoft.com/office/powerpoint/2010/main" val="167397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252368-8CCC-4E76-92D5-08EA02B63DEF}" type="slidenum">
              <a:rPr lang="en-US" smtClean="0"/>
              <a:t>6</a:t>
            </a:fld>
            <a:endParaRPr lang="en-US"/>
          </a:p>
        </p:txBody>
      </p:sp>
    </p:spTree>
    <p:extLst>
      <p:ext uri="{BB962C8B-B14F-4D97-AF65-F5344CB8AC3E}">
        <p14:creationId xmlns:p14="http://schemas.microsoft.com/office/powerpoint/2010/main" val="284178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252368-8CCC-4E76-92D5-08EA02B63DEF}" type="slidenum">
              <a:rPr lang="en-US" smtClean="0"/>
              <a:t>7</a:t>
            </a:fld>
            <a:endParaRPr lang="en-US"/>
          </a:p>
        </p:txBody>
      </p:sp>
    </p:spTree>
    <p:extLst>
      <p:ext uri="{BB962C8B-B14F-4D97-AF65-F5344CB8AC3E}">
        <p14:creationId xmlns:p14="http://schemas.microsoft.com/office/powerpoint/2010/main" val="284178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Pertussis – Typically, children spread infections to adults; however, pertussis is more commonly spread from adults to children. For this reason, adults</a:t>
            </a:r>
            <a:r>
              <a:rPr lang="en-US" baseline="0" dirty="0" smtClean="0"/>
              <a:t> who are going to be around young infants are recommended to get one dose of </a:t>
            </a:r>
            <a:r>
              <a:rPr lang="en-US" baseline="0" dirty="0" err="1" smtClean="0"/>
              <a:t>Tdap</a:t>
            </a:r>
            <a:r>
              <a:rPr lang="en-US" baseline="0" dirty="0" smtClean="0"/>
              <a:t> vaccine. Protecting babies by immunizing those around them is known as cocooning.</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11</a:t>
            </a:fld>
            <a:endParaRPr lang="en-US" dirty="0"/>
          </a:p>
        </p:txBody>
      </p:sp>
    </p:spTree>
    <p:extLst>
      <p:ext uri="{BB962C8B-B14F-4D97-AF65-F5344CB8AC3E}">
        <p14:creationId xmlns:p14="http://schemas.microsoft.com/office/powerpoint/2010/main" val="4185931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r>
              <a:rPr lang="en-US" baseline="0" dirty="0" smtClean="0"/>
              <a:t> </a:t>
            </a:r>
            <a:r>
              <a:rPr lang="en-US" dirty="0" smtClean="0"/>
              <a:t>Polio – In 1916, rumors circulated that candy caused</a:t>
            </a:r>
            <a:r>
              <a:rPr lang="en-US" baseline="0" dirty="0" smtClean="0"/>
              <a:t> polio. Candy was also rumored as the cause of other infectious diseases, such as cerebrospinal meningitis. In fact, candy was so frequently blamed for poisonings and injuries that the National Confectioners Association thoroughly investigated almost every report on ‘candy poisonings.’ The investigators found that out of the hundreds of reports of candy poisonings, very few were based on facts.</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12</a:t>
            </a:fld>
            <a:endParaRPr lang="en-US" dirty="0"/>
          </a:p>
        </p:txBody>
      </p:sp>
    </p:spTree>
    <p:extLst>
      <p:ext uri="{BB962C8B-B14F-4D97-AF65-F5344CB8AC3E}">
        <p14:creationId xmlns:p14="http://schemas.microsoft.com/office/powerpoint/2010/main" val="364516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do we have these programs?   REPORTABLE DISEASES</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13</a:t>
            </a:fld>
            <a:endParaRPr lang="en-US" dirty="0"/>
          </a:p>
        </p:txBody>
      </p:sp>
    </p:spTree>
    <p:extLst>
      <p:ext uri="{BB962C8B-B14F-4D97-AF65-F5344CB8AC3E}">
        <p14:creationId xmlns:p14="http://schemas.microsoft.com/office/powerpoint/2010/main" val="788501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AKA consumption; send people</a:t>
            </a:r>
            <a:r>
              <a:rPr lang="en-US" baseline="0" dirty="0" smtClean="0"/>
              <a:t> to sanatoriums</a:t>
            </a:r>
            <a:endParaRPr lang="en-US" dirty="0"/>
          </a:p>
        </p:txBody>
      </p:sp>
      <p:sp>
        <p:nvSpPr>
          <p:cNvPr id="4" name="Slide Number Placeholder 3"/>
          <p:cNvSpPr>
            <a:spLocks noGrp="1"/>
          </p:cNvSpPr>
          <p:nvPr>
            <p:ph type="sldNum" sz="quarter" idx="10"/>
          </p:nvPr>
        </p:nvSpPr>
        <p:spPr/>
        <p:txBody>
          <a:bodyPr/>
          <a:lstStyle/>
          <a:p>
            <a:fld id="{21252368-8CCC-4E76-92D5-08EA02B63DEF}" type="slidenum">
              <a:rPr lang="en-US" smtClean="0"/>
              <a:t>14</a:t>
            </a:fld>
            <a:endParaRPr lang="en-US"/>
          </a:p>
        </p:txBody>
      </p:sp>
    </p:spTree>
    <p:extLst>
      <p:ext uri="{BB962C8B-B14F-4D97-AF65-F5344CB8AC3E}">
        <p14:creationId xmlns:p14="http://schemas.microsoft.com/office/powerpoint/2010/main" val="358655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Infection-</a:t>
            </a:r>
            <a:r>
              <a:rPr lang="en-US" dirty="0" smtClean="0"/>
              <a:t>---the goal of the CDC is to identify and treat this population</a:t>
            </a:r>
            <a:r>
              <a:rPr lang="en-US" baseline="0" dirty="0" smtClean="0"/>
              <a:t> before they develop active TB</a:t>
            </a:r>
            <a:endParaRPr lang="en-US" dirty="0"/>
          </a:p>
        </p:txBody>
      </p:sp>
      <p:sp>
        <p:nvSpPr>
          <p:cNvPr id="4" name="Slide Number Placeholder 3"/>
          <p:cNvSpPr>
            <a:spLocks noGrp="1"/>
          </p:cNvSpPr>
          <p:nvPr>
            <p:ph type="sldNum" sz="quarter" idx="10"/>
          </p:nvPr>
        </p:nvSpPr>
        <p:spPr/>
        <p:txBody>
          <a:bodyPr/>
          <a:lstStyle/>
          <a:p>
            <a:fld id="{C5C86163-559B-4B64-A67A-227DEAD88C50}" type="slidenum">
              <a:rPr lang="en-US" smtClean="0"/>
              <a:pPr/>
              <a:t>15</a:t>
            </a:fld>
            <a:endParaRPr lang="en-US" dirty="0"/>
          </a:p>
        </p:txBody>
      </p:sp>
    </p:spTree>
    <p:extLst>
      <p:ext uri="{BB962C8B-B14F-4D97-AF65-F5344CB8AC3E}">
        <p14:creationId xmlns:p14="http://schemas.microsoft.com/office/powerpoint/2010/main" val="173117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templat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83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templat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9085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templat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719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templat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124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7410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13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6138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85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template3.jpg"/>
          <p:cNvPicPr>
            <a:picLocks noChangeAspect="1"/>
          </p:cNvPicPr>
          <p:nvPr userDrawn="1"/>
        </p:nvPicPr>
        <p:blipFill>
          <a:blip r:embed="rId2" cstate="print"/>
          <a:stretch>
            <a:fillRect/>
          </a:stretch>
        </p:blipFill>
        <p:spPr>
          <a:xfrm>
            <a:off x="-76200" y="0"/>
            <a:ext cx="9144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5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template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template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template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3" name="Picture 2"/>
          <p:cNvPicPr>
            <a:picLocks noChangeAspect="1" noChangeArrowheads="1"/>
          </p:cNvPicPr>
          <p:nvPr userDrawn="1"/>
        </p:nvPicPr>
        <p:blipFill>
          <a:blip r:embed="rId2" cstate="print"/>
          <a:srcRect/>
          <a:stretch>
            <a:fillRect/>
          </a:stretch>
        </p:blipFill>
        <p:spPr bwMode="auto">
          <a:xfrm>
            <a:off x="5767754" y="304800"/>
            <a:ext cx="3147646" cy="113665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594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8970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emplate3.jpg"/>
          <p:cNvPicPr>
            <a:picLocks noChangeAspect="1"/>
          </p:cNvPicPr>
          <p:nvPr/>
        </p:nvPicPr>
        <p:blipFill>
          <a:blip r:embed="rId10"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txStyles>
    <p:titleStyle>
      <a:lvl1pPr algn="ctr" defTabSz="914400" rtl="0" eaLnBrk="1" latinLnBrk="0" hangingPunct="1">
        <a:spcBef>
          <a:spcPct val="0"/>
        </a:spcBef>
        <a:buNone/>
        <a:defRPr sz="4400" kern="1200" baseline="0">
          <a:solidFill>
            <a:schemeClr val="tx1"/>
          </a:solidFill>
          <a:latin typeface="Segoe U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Segoe U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Segoe U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Segoe U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Segoe U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template3.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32567476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chesco.org/healt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hyperlink" Target="http://www.chesco.org/health" TargetMode="Externa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health.pa.gov/MyRecords" TargetMode="Externa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0.xml"/><Relationship Id="rId4" Type="http://schemas.openxmlformats.org/officeDocument/2006/relationships/image" Target="../media/image36.jpeg"/></Relationships>
</file>

<file path=ppt/slides/_rels/slide59.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msteiner@chesco.org" TargetMode="Externa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Welcome Chester County Immunization Coalition! </a:t>
            </a:r>
            <a:endParaRPr lang="en-US" dirty="0">
              <a:solidFill>
                <a:schemeClr val="accent1"/>
              </a:solidFill>
              <a:latin typeface="Georgia" panose="02040502050405020303" pitchFamily="18" charset="0"/>
            </a:endParaRPr>
          </a:p>
        </p:txBody>
      </p:sp>
      <p:sp>
        <p:nvSpPr>
          <p:cNvPr id="5" name="Subtitle 4"/>
          <p:cNvSpPr>
            <a:spLocks noGrp="1"/>
          </p:cNvSpPr>
          <p:nvPr>
            <p:ph type="subTitle" idx="1"/>
          </p:nvPr>
        </p:nvSpPr>
        <p:spPr/>
        <p:txBody>
          <a:bodyPr/>
          <a:lstStyle/>
          <a:p>
            <a:r>
              <a:rPr lang="en-US" dirty="0" smtClean="0">
                <a:latin typeface="Georgia" panose="02040502050405020303" pitchFamily="18" charset="0"/>
                <a:cs typeface="Sakkal Majalla" panose="02000000000000000000" pitchFamily="2" charset="-78"/>
              </a:rPr>
              <a:t>July 19, 2018</a:t>
            </a:r>
            <a:endParaRPr lang="en-US" dirty="0">
              <a:latin typeface="Georgia" panose="02040502050405020303" pitchFamily="18" charset="0"/>
              <a:cs typeface="Sakkal Majalla" panose="02000000000000000000" pitchFamily="2" charset="-78"/>
            </a:endParaRPr>
          </a:p>
        </p:txBody>
      </p:sp>
      <p:pic>
        <p:nvPicPr>
          <p:cNvPr id="1028" name="Picture 4" descr="Image result for chester county immunization coal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981200" cy="16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13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Trivia Time!</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2420068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noAutofit/>
          </a:bodyPr>
          <a:lstStyle/>
          <a:p>
            <a:r>
              <a:rPr lang="en-US" sz="3300" dirty="0" smtClean="0">
                <a:solidFill>
                  <a:schemeClr val="accent1"/>
                </a:solidFill>
                <a:latin typeface="Georgia" panose="02040502050405020303" pitchFamily="18" charset="0"/>
                <a:cs typeface="Sakkal Majalla" panose="02000000000000000000" pitchFamily="2" charset="-78"/>
              </a:rPr>
              <a:t>Which disease is known to be more commonly spread from adults to children?</a:t>
            </a:r>
            <a:endParaRPr lang="en-US" sz="3300" dirty="0">
              <a:solidFill>
                <a:schemeClr val="accent1"/>
              </a:solidFill>
              <a:latin typeface="Georgia" panose="02040502050405020303" pitchFamily="18" charset="0"/>
              <a:cs typeface="Sakkal Majalla" panose="02000000000000000000" pitchFamily="2" charset="-78"/>
            </a:endParaRPr>
          </a:p>
        </p:txBody>
      </p:sp>
      <p:sp>
        <p:nvSpPr>
          <p:cNvPr id="8" name="Content Placeholder 7"/>
          <p:cNvSpPr>
            <a:spLocks noGrp="1"/>
          </p:cNvSpPr>
          <p:nvPr>
            <p:ph idx="1"/>
          </p:nvPr>
        </p:nvSpPr>
        <p:spPr>
          <a:xfrm>
            <a:off x="457200" y="1676400"/>
            <a:ext cx="8229600" cy="4267200"/>
          </a:xfrm>
        </p:spPr>
        <p:txBody>
          <a:bodyPr/>
          <a:lstStyle/>
          <a:p>
            <a:pPr marL="457200" indent="-457200">
              <a:buAutoNum type="alphaUcPeriod"/>
            </a:pPr>
            <a:r>
              <a:rPr lang="en-US" dirty="0" smtClean="0">
                <a:latin typeface="Georgia" panose="02040502050405020303" pitchFamily="18" charset="0"/>
              </a:rPr>
              <a:t>Varicella (chickenpox)</a:t>
            </a:r>
          </a:p>
          <a:p>
            <a:pPr marL="457200" indent="-457200">
              <a:buAutoNum type="alphaUcPeriod"/>
            </a:pPr>
            <a:r>
              <a:rPr lang="en-US" dirty="0" smtClean="0">
                <a:latin typeface="Georgia" panose="02040502050405020303" pitchFamily="18" charset="0"/>
              </a:rPr>
              <a:t>Pertussis (whooping cough)</a:t>
            </a:r>
          </a:p>
          <a:p>
            <a:pPr marL="457200" indent="-457200">
              <a:buAutoNum type="alphaUcPeriod"/>
            </a:pPr>
            <a:r>
              <a:rPr lang="en-US" dirty="0" smtClean="0">
                <a:latin typeface="Georgia" panose="02040502050405020303" pitchFamily="18" charset="0"/>
              </a:rPr>
              <a:t>Measles</a:t>
            </a:r>
          </a:p>
          <a:p>
            <a:pPr marL="457200" indent="-457200">
              <a:buAutoNum type="alphaUcPeriod"/>
            </a:pPr>
            <a:r>
              <a:rPr lang="en-US" dirty="0" smtClean="0">
                <a:latin typeface="Georgia" panose="02040502050405020303" pitchFamily="18" charset="0"/>
              </a:rPr>
              <a:t>Rubella </a:t>
            </a:r>
            <a:endParaRPr lang="en-US" dirty="0">
              <a:latin typeface="Georgia" panose="02040502050405020303" pitchFamily="18" charset="0"/>
            </a:endParaRPr>
          </a:p>
        </p:txBody>
      </p:sp>
    </p:spTree>
    <p:extLst>
      <p:ext uri="{BB962C8B-B14F-4D97-AF65-F5344CB8AC3E}">
        <p14:creationId xmlns:p14="http://schemas.microsoft.com/office/powerpoint/2010/main" val="494697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noAutofit/>
          </a:bodyPr>
          <a:lstStyle/>
          <a:p>
            <a:r>
              <a:rPr lang="en-US" sz="3300" dirty="0" smtClean="0">
                <a:solidFill>
                  <a:schemeClr val="accent1"/>
                </a:solidFill>
                <a:latin typeface="Georgia" panose="02040502050405020303" pitchFamily="18" charset="0"/>
              </a:rPr>
              <a:t>In 1916, rumors circulated that candy was the cause of </a:t>
            </a:r>
            <a:r>
              <a:rPr lang="en-US" sz="3300" dirty="0">
                <a:solidFill>
                  <a:schemeClr val="accent1"/>
                </a:solidFill>
                <a:latin typeface="Georgia" panose="02040502050405020303" pitchFamily="18" charset="0"/>
              </a:rPr>
              <a:t>w</a:t>
            </a:r>
            <a:r>
              <a:rPr lang="en-US" sz="3300" dirty="0" smtClean="0">
                <a:solidFill>
                  <a:schemeClr val="accent1"/>
                </a:solidFill>
                <a:latin typeface="Georgia" panose="02040502050405020303" pitchFamily="18" charset="0"/>
              </a:rPr>
              <a:t>hat infectious disease?</a:t>
            </a:r>
            <a:endParaRPr lang="en-US" sz="3300" dirty="0">
              <a:solidFill>
                <a:schemeClr val="accent1"/>
              </a:solidFill>
              <a:latin typeface="Georgia" panose="02040502050405020303" pitchFamily="18" charset="0"/>
            </a:endParaRPr>
          </a:p>
        </p:txBody>
      </p:sp>
      <p:sp>
        <p:nvSpPr>
          <p:cNvPr id="6" name="Content Placeholder 5"/>
          <p:cNvSpPr>
            <a:spLocks noGrp="1"/>
          </p:cNvSpPr>
          <p:nvPr>
            <p:ph idx="1"/>
          </p:nvPr>
        </p:nvSpPr>
        <p:spPr>
          <a:xfrm>
            <a:off x="457200" y="1752600"/>
            <a:ext cx="8229600" cy="4267200"/>
          </a:xfrm>
        </p:spPr>
        <p:txBody>
          <a:bodyPr/>
          <a:lstStyle/>
          <a:p>
            <a:pPr marL="457200" indent="-457200">
              <a:buAutoNum type="alphaUcPeriod"/>
            </a:pPr>
            <a:r>
              <a:rPr lang="en-US" dirty="0" smtClean="0">
                <a:latin typeface="Georgia" panose="02040502050405020303" pitchFamily="18" charset="0"/>
              </a:rPr>
              <a:t>Measles</a:t>
            </a:r>
          </a:p>
          <a:p>
            <a:pPr marL="457200" indent="-457200">
              <a:buAutoNum type="alphaUcPeriod"/>
            </a:pPr>
            <a:r>
              <a:rPr lang="en-US" dirty="0" smtClean="0">
                <a:latin typeface="Georgia" panose="02040502050405020303" pitchFamily="18" charset="0"/>
              </a:rPr>
              <a:t>Smallpox</a:t>
            </a:r>
          </a:p>
          <a:p>
            <a:pPr marL="457200" indent="-457200">
              <a:buAutoNum type="alphaUcPeriod"/>
            </a:pPr>
            <a:r>
              <a:rPr lang="en-US" dirty="0" smtClean="0">
                <a:latin typeface="Georgia" panose="02040502050405020303" pitchFamily="18" charset="0"/>
              </a:rPr>
              <a:t>Polio</a:t>
            </a:r>
          </a:p>
          <a:p>
            <a:pPr marL="457200" indent="-457200">
              <a:buAutoNum type="alphaUcPeriod"/>
            </a:pPr>
            <a:r>
              <a:rPr lang="en-US" dirty="0">
                <a:latin typeface="Georgia" panose="02040502050405020303" pitchFamily="18" charset="0"/>
              </a:rPr>
              <a:t>I</a:t>
            </a:r>
            <a:r>
              <a:rPr lang="en-US" dirty="0" smtClean="0">
                <a:latin typeface="Georgia" panose="02040502050405020303" pitchFamily="18" charset="0"/>
              </a:rPr>
              <a:t>nfluenza</a:t>
            </a:r>
          </a:p>
        </p:txBody>
      </p:sp>
    </p:spTree>
    <p:extLst>
      <p:ext uri="{BB962C8B-B14F-4D97-AF65-F5344CB8AC3E}">
        <p14:creationId xmlns:p14="http://schemas.microsoft.com/office/powerpoint/2010/main" val="3037907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TB, STI, HIV</a:t>
            </a:r>
            <a:endParaRPr lang="en-US" dirty="0">
              <a:solidFill>
                <a:schemeClr val="accent1"/>
              </a:solidFill>
              <a:latin typeface="Georgia" panose="02040502050405020303" pitchFamily="18" charset="0"/>
            </a:endParaRPr>
          </a:p>
        </p:txBody>
      </p:sp>
      <p:sp>
        <p:nvSpPr>
          <p:cNvPr id="5" name="Subtitle 4"/>
          <p:cNvSpPr>
            <a:spLocks noGrp="1"/>
          </p:cNvSpPr>
          <p:nvPr>
            <p:ph type="subTitle" idx="1"/>
          </p:nvPr>
        </p:nvSpPr>
        <p:spPr/>
        <p:txBody>
          <a:bodyPr/>
          <a:lstStyle/>
          <a:p>
            <a:r>
              <a:rPr lang="en-US" dirty="0" smtClean="0">
                <a:latin typeface="Georgia" panose="02040502050405020303" pitchFamily="18" charset="0"/>
              </a:rPr>
              <a:t>Maureen </a:t>
            </a:r>
            <a:r>
              <a:rPr lang="en-US" dirty="0">
                <a:latin typeface="Georgia" panose="02040502050405020303" pitchFamily="18" charset="0"/>
              </a:rPr>
              <a:t>Gallagher, RN, MSN </a:t>
            </a:r>
          </a:p>
        </p:txBody>
      </p:sp>
    </p:spTree>
    <p:extLst>
      <p:ext uri="{BB962C8B-B14F-4D97-AF65-F5344CB8AC3E}">
        <p14:creationId xmlns:p14="http://schemas.microsoft.com/office/powerpoint/2010/main" val="1344334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Georgia" panose="02040502050405020303" pitchFamily="18" charset="0"/>
              </a:rPr>
              <a:t>What do you know about TB?</a:t>
            </a:r>
            <a:endParaRPr lang="en-US" dirty="0">
              <a:solidFill>
                <a:schemeClr val="accent1"/>
              </a:solidFill>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It’s an ancient disease</a:t>
            </a:r>
          </a:p>
          <a:p>
            <a:r>
              <a:rPr lang="en-US" dirty="0" smtClean="0">
                <a:latin typeface="Georgia" panose="02040502050405020303" pitchFamily="18" charset="0"/>
              </a:rPr>
              <a:t>There was a resurgence in the early/mid 1990’s</a:t>
            </a:r>
          </a:p>
          <a:p>
            <a:r>
              <a:rPr lang="en-US" dirty="0" smtClean="0">
                <a:latin typeface="Georgia" panose="02040502050405020303" pitchFamily="18" charset="0"/>
              </a:rPr>
              <a:t>It’s only a plane ride away!</a:t>
            </a:r>
          </a:p>
          <a:p>
            <a:endParaRPr lang="en-US" sz="2800" dirty="0"/>
          </a:p>
          <a:p>
            <a:pPr marL="457200" lvl="1" indent="0">
              <a:buNone/>
            </a:pPr>
            <a:endParaRPr lang="en-US" sz="2400" dirty="0"/>
          </a:p>
          <a:p>
            <a:endParaRPr lang="en-US" dirty="0"/>
          </a:p>
        </p:txBody>
      </p:sp>
    </p:spTree>
    <p:extLst>
      <p:ext uri="{BB962C8B-B14F-4D97-AF65-F5344CB8AC3E}">
        <p14:creationId xmlns:p14="http://schemas.microsoft.com/office/powerpoint/2010/main" val="1754831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1"/>
                </a:solidFill>
                <a:latin typeface="Georgia" panose="02040502050405020303" pitchFamily="18" charset="0"/>
              </a:rPr>
              <a:t>What’s the </a:t>
            </a:r>
            <a:r>
              <a:rPr lang="en-US" sz="4000" dirty="0" smtClean="0">
                <a:solidFill>
                  <a:schemeClr val="accent1"/>
                </a:solidFill>
                <a:latin typeface="Georgia" panose="02040502050405020303" pitchFamily="18" charset="0"/>
              </a:rPr>
              <a:t>Global Impact </a:t>
            </a:r>
            <a:r>
              <a:rPr lang="en-US" sz="4000" dirty="0">
                <a:solidFill>
                  <a:schemeClr val="accent1"/>
                </a:solidFill>
                <a:latin typeface="Georgia" panose="02040502050405020303" pitchFamily="18" charset="0"/>
              </a:rPr>
              <a:t>of TB?</a:t>
            </a:r>
          </a:p>
        </p:txBody>
      </p:sp>
      <p:sp>
        <p:nvSpPr>
          <p:cNvPr id="3" name="Content Placeholder 2"/>
          <p:cNvSpPr>
            <a:spLocks noGrp="1"/>
          </p:cNvSpPr>
          <p:nvPr>
            <p:ph idx="1"/>
          </p:nvPr>
        </p:nvSpPr>
        <p:spPr/>
        <p:txBody>
          <a:bodyPr/>
          <a:lstStyle/>
          <a:p>
            <a:pPr lvl="0"/>
            <a:r>
              <a:rPr lang="en-US" sz="2400" dirty="0">
                <a:latin typeface="Georgia" panose="02040502050405020303" pitchFamily="18" charset="0"/>
              </a:rPr>
              <a:t>24, 000 new case of TB/day</a:t>
            </a:r>
          </a:p>
          <a:p>
            <a:pPr lvl="0"/>
            <a:r>
              <a:rPr lang="en-US" sz="2400" dirty="0">
                <a:latin typeface="Georgia" panose="02040502050405020303" pitchFamily="18" charset="0"/>
              </a:rPr>
              <a:t>8,000 cases missed/day</a:t>
            </a:r>
          </a:p>
          <a:p>
            <a:pPr lvl="0"/>
            <a:r>
              <a:rPr lang="en-US" sz="2400" dirty="0">
                <a:latin typeface="Georgia" panose="02040502050405020303" pitchFamily="18" charset="0"/>
              </a:rPr>
              <a:t>4,000 people die of TB/day</a:t>
            </a:r>
          </a:p>
          <a:p>
            <a:pPr lvl="0"/>
            <a:r>
              <a:rPr lang="en-US" sz="2400" dirty="0">
                <a:latin typeface="Georgia" panose="02040502050405020303" pitchFamily="18" charset="0"/>
              </a:rPr>
              <a:t>1,315 new drug resistant TB cases/day</a:t>
            </a:r>
          </a:p>
          <a:p>
            <a:pPr lvl="0"/>
            <a:r>
              <a:rPr lang="en-US" sz="2400" dirty="0">
                <a:latin typeface="Georgia" panose="02040502050405020303" pitchFamily="18" charset="0"/>
              </a:rPr>
              <a:t>219 children who die of TB/day</a:t>
            </a:r>
          </a:p>
          <a:p>
            <a:pPr lvl="0"/>
            <a:r>
              <a:rPr lang="en-US" sz="2400" dirty="0">
                <a:latin typeface="Georgia" panose="02040502050405020303" pitchFamily="18" charset="0"/>
              </a:rPr>
              <a:t>10.4 million people develop active TB each year</a:t>
            </a:r>
          </a:p>
          <a:p>
            <a:pPr lvl="0"/>
            <a:r>
              <a:rPr lang="en-US" sz="2400" dirty="0">
                <a:latin typeface="Georgia" panose="02040502050405020303" pitchFamily="18" charset="0"/>
              </a:rPr>
              <a:t>4.3 million people are “missed” each year</a:t>
            </a:r>
          </a:p>
          <a:p>
            <a:pPr lvl="0"/>
            <a:r>
              <a:rPr lang="en-US" sz="2400" dirty="0">
                <a:latin typeface="Georgia" panose="02040502050405020303" pitchFamily="18" charset="0"/>
              </a:rPr>
              <a:t>1/3 of the World’s population is </a:t>
            </a:r>
            <a:r>
              <a:rPr lang="en-US" sz="2400" dirty="0">
                <a:solidFill>
                  <a:srgbClr val="FF0000"/>
                </a:solidFill>
                <a:latin typeface="Georgia" panose="02040502050405020303" pitchFamily="18" charset="0"/>
              </a:rPr>
              <a:t>infected</a:t>
            </a:r>
            <a:r>
              <a:rPr lang="en-US" sz="2400" dirty="0">
                <a:latin typeface="Georgia" panose="02040502050405020303" pitchFamily="18" charset="0"/>
              </a:rPr>
              <a:t> with TB</a:t>
            </a:r>
          </a:p>
          <a:p>
            <a:pPr lvl="0"/>
            <a:r>
              <a:rPr lang="en-US" sz="2400" dirty="0">
                <a:latin typeface="Georgia" panose="02040502050405020303" pitchFamily="18" charset="0"/>
              </a:rPr>
              <a:t>480,000 multi-drug resistant cases</a:t>
            </a:r>
          </a:p>
          <a:p>
            <a:endParaRPr lang="en-US" dirty="0"/>
          </a:p>
        </p:txBody>
      </p:sp>
    </p:spTree>
    <p:extLst>
      <p:ext uri="{BB962C8B-B14F-4D97-AF65-F5344CB8AC3E}">
        <p14:creationId xmlns:p14="http://schemas.microsoft.com/office/powerpoint/2010/main" val="1124252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solidFill>
                <a:latin typeface="Georgia" panose="02040502050405020303" pitchFamily="18" charset="0"/>
              </a:rPr>
              <a:t> </a:t>
            </a:r>
            <a:r>
              <a:rPr lang="en-US" sz="4000" dirty="0" smtClean="0">
                <a:solidFill>
                  <a:schemeClr val="accent1"/>
                </a:solidFill>
                <a:latin typeface="Georgia" panose="02040502050405020303" pitchFamily="18" charset="0"/>
              </a:rPr>
              <a:t>What’s </a:t>
            </a:r>
            <a:r>
              <a:rPr lang="en-US" sz="4000" dirty="0">
                <a:solidFill>
                  <a:schemeClr val="accent1"/>
                </a:solidFill>
                <a:latin typeface="Georgia" panose="02040502050405020303" pitchFamily="18" charset="0"/>
              </a:rPr>
              <a:t>the </a:t>
            </a:r>
            <a:r>
              <a:rPr lang="en-US" sz="4000" dirty="0" smtClean="0">
                <a:solidFill>
                  <a:schemeClr val="accent1"/>
                </a:solidFill>
                <a:latin typeface="Georgia" panose="02040502050405020303" pitchFamily="18" charset="0"/>
              </a:rPr>
              <a:t>Local Impact </a:t>
            </a:r>
            <a:r>
              <a:rPr lang="en-US" sz="4000" dirty="0">
                <a:solidFill>
                  <a:schemeClr val="accent1"/>
                </a:solidFill>
                <a:latin typeface="Georgia" panose="02040502050405020303" pitchFamily="18" charset="0"/>
              </a:rPr>
              <a:t>of TB</a:t>
            </a:r>
            <a:r>
              <a:rPr lang="en-US" sz="4000" dirty="0" smtClean="0">
                <a:solidFill>
                  <a:schemeClr val="accent1"/>
                </a:solidFill>
                <a:latin typeface="Georgia" panose="02040502050405020303" pitchFamily="18" charset="0"/>
              </a:rPr>
              <a:t>?</a:t>
            </a:r>
            <a:endParaRPr lang="en-US" sz="4000" dirty="0">
              <a:solidFill>
                <a:schemeClr val="accent1"/>
              </a:solidFill>
              <a:latin typeface="Georgia" panose="02040502050405020303" pitchFamily="18" charset="0"/>
            </a:endParaRPr>
          </a:p>
        </p:txBody>
      </p:sp>
      <p:sp>
        <p:nvSpPr>
          <p:cNvPr id="3" name="Content Placeholder 2"/>
          <p:cNvSpPr>
            <a:spLocks noGrp="1"/>
          </p:cNvSpPr>
          <p:nvPr>
            <p:ph idx="1"/>
          </p:nvPr>
        </p:nvSpPr>
        <p:spPr/>
        <p:txBody>
          <a:bodyPr/>
          <a:lstStyle/>
          <a:p>
            <a:pPr lvl="0"/>
            <a:r>
              <a:rPr lang="en-US" dirty="0" smtClean="0">
                <a:latin typeface="Georgia" panose="02040502050405020303" pitchFamily="18" charset="0"/>
              </a:rPr>
              <a:t>2018 YTD data</a:t>
            </a:r>
          </a:p>
          <a:p>
            <a:pPr lvl="2"/>
            <a:r>
              <a:rPr lang="en-US" b="1" dirty="0" smtClean="0">
                <a:solidFill>
                  <a:schemeClr val="accent1"/>
                </a:solidFill>
                <a:latin typeface="Georgia" panose="02040502050405020303" pitchFamily="18" charset="0"/>
              </a:rPr>
              <a:t>9  suspect/active cases in CC</a:t>
            </a:r>
          </a:p>
          <a:p>
            <a:pPr lvl="0"/>
            <a:r>
              <a:rPr lang="en-US" dirty="0" smtClean="0">
                <a:latin typeface="Georgia" panose="02040502050405020303" pitchFamily="18" charset="0"/>
              </a:rPr>
              <a:t>2017 </a:t>
            </a:r>
            <a:r>
              <a:rPr lang="en-US" dirty="0">
                <a:latin typeface="Georgia" panose="02040502050405020303" pitchFamily="18" charset="0"/>
              </a:rPr>
              <a:t>data: </a:t>
            </a:r>
            <a:r>
              <a:rPr lang="en-US" dirty="0" smtClean="0">
                <a:latin typeface="Georgia" panose="02040502050405020303" pitchFamily="18" charset="0"/>
              </a:rPr>
              <a:t>9093 cases in the U.S.</a:t>
            </a:r>
            <a:endParaRPr lang="en-US" dirty="0">
              <a:latin typeface="Georgia" panose="02040502050405020303" pitchFamily="18" charset="0"/>
            </a:endParaRPr>
          </a:p>
          <a:p>
            <a:pPr lvl="2"/>
            <a:r>
              <a:rPr lang="en-US" dirty="0" smtClean="0">
                <a:latin typeface="Georgia" panose="02040502050405020303" pitchFamily="18" charset="0"/>
              </a:rPr>
              <a:t>192 cases in PA</a:t>
            </a:r>
          </a:p>
          <a:p>
            <a:pPr lvl="2"/>
            <a:r>
              <a:rPr lang="en-US" dirty="0" smtClean="0">
                <a:latin typeface="Georgia" panose="02040502050405020303" pitchFamily="18" charset="0"/>
              </a:rPr>
              <a:t>10 cases in Chester County</a:t>
            </a:r>
            <a:endParaRPr lang="en-US" dirty="0">
              <a:latin typeface="Georgia" panose="02040502050405020303" pitchFamily="18" charset="0"/>
            </a:endParaRPr>
          </a:p>
          <a:p>
            <a:pPr lvl="0"/>
            <a:r>
              <a:rPr lang="en-US" dirty="0" smtClean="0">
                <a:latin typeface="Georgia" panose="02040502050405020303" pitchFamily="18" charset="0"/>
              </a:rPr>
              <a:t>2016 </a:t>
            </a:r>
            <a:r>
              <a:rPr lang="en-US" dirty="0">
                <a:latin typeface="Georgia" panose="02040502050405020303" pitchFamily="18" charset="0"/>
              </a:rPr>
              <a:t>data:  9287 cases in the </a:t>
            </a:r>
            <a:r>
              <a:rPr lang="en-US" dirty="0" smtClean="0">
                <a:latin typeface="Georgia" panose="02040502050405020303" pitchFamily="18" charset="0"/>
              </a:rPr>
              <a:t>U.S.</a:t>
            </a:r>
            <a:endParaRPr lang="en-US" dirty="0">
              <a:latin typeface="Georgia" panose="02040502050405020303" pitchFamily="18" charset="0"/>
            </a:endParaRPr>
          </a:p>
          <a:p>
            <a:pPr lvl="2"/>
            <a:r>
              <a:rPr lang="en-US" dirty="0">
                <a:latin typeface="Georgia" panose="02040502050405020303" pitchFamily="18" charset="0"/>
              </a:rPr>
              <a:t>173 cases in </a:t>
            </a:r>
            <a:r>
              <a:rPr lang="en-US" dirty="0" smtClean="0">
                <a:latin typeface="Georgia" panose="02040502050405020303" pitchFamily="18" charset="0"/>
              </a:rPr>
              <a:t>PA</a:t>
            </a:r>
            <a:endParaRPr lang="en-US" dirty="0">
              <a:latin typeface="Georgia" panose="02040502050405020303" pitchFamily="18" charset="0"/>
            </a:endParaRPr>
          </a:p>
          <a:p>
            <a:pPr lvl="2"/>
            <a:r>
              <a:rPr lang="en-US" dirty="0">
                <a:latin typeface="Georgia" panose="02040502050405020303" pitchFamily="18" charset="0"/>
              </a:rPr>
              <a:t>4 cases in Chester County </a:t>
            </a:r>
          </a:p>
          <a:p>
            <a:pPr marL="0" indent="0">
              <a:buNone/>
            </a:pPr>
            <a:endParaRPr lang="en-US" dirty="0"/>
          </a:p>
        </p:txBody>
      </p:sp>
    </p:spTree>
    <p:extLst>
      <p:ext uri="{BB962C8B-B14F-4D97-AF65-F5344CB8AC3E}">
        <p14:creationId xmlns:p14="http://schemas.microsoft.com/office/powerpoint/2010/main" val="11930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7" y="152400"/>
            <a:ext cx="8229600" cy="1143000"/>
          </a:xfrm>
        </p:spPr>
        <p:txBody>
          <a:bodyPr/>
          <a:lstStyle/>
          <a:p>
            <a:r>
              <a:rPr lang="en-US" sz="3600" dirty="0" smtClean="0">
                <a:solidFill>
                  <a:schemeClr val="accent1"/>
                </a:solidFill>
                <a:latin typeface="Georgia" panose="02040502050405020303" pitchFamily="18" charset="0"/>
              </a:rPr>
              <a:t>TB </a:t>
            </a:r>
            <a:r>
              <a:rPr lang="en-US" sz="3600" dirty="0">
                <a:solidFill>
                  <a:schemeClr val="accent1"/>
                </a:solidFill>
                <a:latin typeface="Georgia" panose="02040502050405020303" pitchFamily="18" charset="0"/>
              </a:rPr>
              <a:t>Exposure, </a:t>
            </a:r>
            <a:r>
              <a:rPr lang="en-US" sz="3600" dirty="0" smtClean="0">
                <a:solidFill>
                  <a:schemeClr val="accent1"/>
                </a:solidFill>
                <a:latin typeface="Georgia" panose="02040502050405020303" pitchFamily="18" charset="0"/>
              </a:rPr>
              <a:t>Infection </a:t>
            </a:r>
            <a:r>
              <a:rPr lang="en-US" sz="3600" dirty="0">
                <a:solidFill>
                  <a:schemeClr val="accent1"/>
                </a:solidFill>
                <a:latin typeface="Georgia" panose="02040502050405020303" pitchFamily="18" charset="0"/>
              </a:rPr>
              <a:t>and Disease</a:t>
            </a:r>
          </a:p>
        </p:txBody>
      </p:sp>
      <p:sp>
        <p:nvSpPr>
          <p:cNvPr id="3" name="Content Placeholder 2"/>
          <p:cNvSpPr>
            <a:spLocks noGrp="1"/>
          </p:cNvSpPr>
          <p:nvPr>
            <p:ph idx="1"/>
          </p:nvPr>
        </p:nvSpPr>
        <p:spPr>
          <a:xfrm>
            <a:off x="360947" y="1295400"/>
            <a:ext cx="8229600" cy="4267200"/>
          </a:xfrm>
        </p:spPr>
        <p:txBody>
          <a:bodyPr>
            <a:normAutofit lnSpcReduction="10000"/>
          </a:bodyPr>
          <a:lstStyle/>
          <a:p>
            <a:r>
              <a:rPr lang="en-US" sz="2000" dirty="0">
                <a:latin typeface="Georgia" panose="02040502050405020303" pitchFamily="18" charset="0"/>
              </a:rPr>
              <a:t>How is TB spread</a:t>
            </a:r>
            <a:r>
              <a:rPr lang="en-US" sz="2000" dirty="0" smtClean="0">
                <a:latin typeface="Georgia" panose="02040502050405020303" pitchFamily="18" charset="0"/>
              </a:rPr>
              <a:t>?</a:t>
            </a:r>
          </a:p>
          <a:p>
            <a:pPr lvl="1"/>
            <a:r>
              <a:rPr lang="en-US" sz="1800" dirty="0">
                <a:latin typeface="Georgia" panose="02040502050405020303" pitchFamily="18" charset="0"/>
              </a:rPr>
              <a:t>Droplet spread through the air	</a:t>
            </a:r>
            <a:endParaRPr lang="en-US" sz="1800" dirty="0" smtClean="0">
              <a:latin typeface="Georgia" panose="02040502050405020303" pitchFamily="18" charset="0"/>
            </a:endParaRPr>
          </a:p>
          <a:p>
            <a:pPr lvl="2"/>
            <a:r>
              <a:rPr lang="en-US" sz="1600" dirty="0">
                <a:latin typeface="Georgia" panose="02040502050405020303" pitchFamily="18" charset="0"/>
              </a:rPr>
              <a:t>Coughing</a:t>
            </a:r>
          </a:p>
          <a:p>
            <a:pPr lvl="2"/>
            <a:r>
              <a:rPr lang="en-US" sz="1600" dirty="0">
                <a:latin typeface="Georgia" panose="02040502050405020303" pitchFamily="18" charset="0"/>
              </a:rPr>
              <a:t>Sneezing</a:t>
            </a:r>
          </a:p>
          <a:p>
            <a:pPr lvl="2"/>
            <a:r>
              <a:rPr lang="en-US" sz="1600" dirty="0">
                <a:latin typeface="Georgia" panose="02040502050405020303" pitchFamily="18" charset="0"/>
              </a:rPr>
              <a:t>Talking</a:t>
            </a:r>
          </a:p>
          <a:p>
            <a:pPr lvl="2"/>
            <a:r>
              <a:rPr lang="en-US" sz="1600" dirty="0">
                <a:latin typeface="Georgia" panose="02040502050405020303" pitchFamily="18" charset="0"/>
              </a:rPr>
              <a:t>Singing                 </a:t>
            </a:r>
          </a:p>
          <a:p>
            <a:pPr lvl="0"/>
            <a:r>
              <a:rPr lang="en-US" sz="2000" dirty="0">
                <a:latin typeface="Georgia" panose="02040502050405020303" pitchFamily="18" charset="0"/>
              </a:rPr>
              <a:t>Active vs. Infection</a:t>
            </a:r>
          </a:p>
          <a:p>
            <a:pPr lvl="0"/>
            <a:r>
              <a:rPr lang="en-US" sz="2000" dirty="0">
                <a:latin typeface="Georgia" panose="02040502050405020303" pitchFamily="18" charset="0"/>
              </a:rPr>
              <a:t>Testing</a:t>
            </a:r>
          </a:p>
          <a:p>
            <a:pPr lvl="1"/>
            <a:r>
              <a:rPr lang="en-US" sz="1800" dirty="0">
                <a:latin typeface="Georgia" panose="02040502050405020303" pitchFamily="18" charset="0"/>
              </a:rPr>
              <a:t>Skin test vs. Blood Test</a:t>
            </a:r>
          </a:p>
          <a:p>
            <a:pPr lvl="0"/>
            <a:r>
              <a:rPr lang="en-US" sz="2000" dirty="0" smtClean="0">
                <a:latin typeface="Georgia" panose="02040502050405020303" pitchFamily="18" charset="0"/>
              </a:rPr>
              <a:t>Treatment</a:t>
            </a:r>
          </a:p>
          <a:p>
            <a:pPr lvl="1"/>
            <a:r>
              <a:rPr lang="en-US" sz="1800" dirty="0">
                <a:latin typeface="Georgia" panose="02040502050405020303" pitchFamily="18" charset="0"/>
              </a:rPr>
              <a:t>No infection</a:t>
            </a:r>
          </a:p>
          <a:p>
            <a:pPr lvl="1"/>
            <a:r>
              <a:rPr lang="en-US" sz="1800" dirty="0">
                <a:latin typeface="Georgia" panose="02040502050405020303" pitchFamily="18" charset="0"/>
              </a:rPr>
              <a:t>Infected, but not sick</a:t>
            </a:r>
          </a:p>
          <a:p>
            <a:pPr lvl="1"/>
            <a:r>
              <a:rPr lang="en-US" sz="1800" dirty="0">
                <a:latin typeface="Georgia" panose="02040502050405020303" pitchFamily="18" charset="0"/>
              </a:rPr>
              <a:t>Active infection (SICK)</a:t>
            </a:r>
          </a:p>
          <a:p>
            <a:pPr lvl="1"/>
            <a:endParaRPr lang="en-US" sz="1600" dirty="0"/>
          </a:p>
          <a:p>
            <a:pPr marL="0" indent="0">
              <a:buNone/>
            </a:pPr>
            <a:endParaRPr lang="en-US" sz="2000" dirty="0"/>
          </a:p>
        </p:txBody>
      </p:sp>
      <p:pic>
        <p:nvPicPr>
          <p:cNvPr id="4" name="Picture 3" descr="tb pictures.jpg"/>
          <p:cNvPicPr>
            <a:picLocks noChangeAspect="1"/>
          </p:cNvPicPr>
          <p:nvPr/>
        </p:nvPicPr>
        <p:blipFill>
          <a:blip r:embed="rId3" cstate="print"/>
          <a:stretch>
            <a:fillRect/>
          </a:stretch>
        </p:blipFill>
        <p:spPr>
          <a:xfrm flipH="1">
            <a:off x="4772023" y="2590800"/>
            <a:ext cx="3518913" cy="2438400"/>
          </a:xfrm>
          <a:prstGeom prst="rect">
            <a:avLst/>
          </a:prstGeom>
        </p:spPr>
      </p:pic>
    </p:spTree>
    <p:extLst>
      <p:ext uri="{BB962C8B-B14F-4D97-AF65-F5344CB8AC3E}">
        <p14:creationId xmlns:p14="http://schemas.microsoft.com/office/powerpoint/2010/main" val="4125737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Georgia" panose="02040502050405020303" pitchFamily="18" charset="0"/>
              </a:rPr>
              <a:t>TB </a:t>
            </a:r>
            <a:r>
              <a:rPr lang="en-US" dirty="0" smtClean="0">
                <a:solidFill>
                  <a:schemeClr val="accent1"/>
                </a:solidFill>
                <a:latin typeface="Georgia" panose="02040502050405020303" pitchFamily="18" charset="0"/>
              </a:rPr>
              <a:t>Testing</a:t>
            </a:r>
            <a:endParaRPr lang="en-US" dirty="0">
              <a:latin typeface="Georgia" panose="02040502050405020303" pitchFamily="18" charset="0"/>
            </a:endParaRPr>
          </a:p>
        </p:txBody>
      </p:sp>
      <p:sp>
        <p:nvSpPr>
          <p:cNvPr id="3" name="Content Placeholder 2"/>
          <p:cNvSpPr>
            <a:spLocks noGrp="1"/>
          </p:cNvSpPr>
          <p:nvPr>
            <p:ph idx="1"/>
          </p:nvPr>
        </p:nvSpPr>
        <p:spPr>
          <a:xfrm>
            <a:off x="457200" y="1524001"/>
            <a:ext cx="8229600" cy="4191000"/>
          </a:xfrm>
        </p:spPr>
        <p:txBody>
          <a:bodyPr>
            <a:normAutofit/>
          </a:bodyPr>
          <a:lstStyle/>
          <a:p>
            <a:r>
              <a:rPr lang="en-US" sz="2400" dirty="0" smtClean="0">
                <a:latin typeface="Georgia" panose="02040502050405020303" pitchFamily="18" charset="0"/>
              </a:rPr>
              <a:t>Should employ risk-based screening</a:t>
            </a:r>
          </a:p>
          <a:p>
            <a:r>
              <a:rPr lang="en-US" sz="2400" dirty="0" smtClean="0">
                <a:latin typeface="Georgia" panose="02040502050405020303" pitchFamily="18" charset="0"/>
              </a:rPr>
              <a:t>Identify those exposed and infected but NOT sick (Latent)</a:t>
            </a:r>
          </a:p>
          <a:p>
            <a:r>
              <a:rPr lang="en-US" sz="2400" dirty="0" smtClean="0">
                <a:latin typeface="Georgia" panose="02040502050405020303" pitchFamily="18" charset="0"/>
              </a:rPr>
              <a:t>To Test is To Treat</a:t>
            </a:r>
          </a:p>
          <a:p>
            <a:r>
              <a:rPr lang="en-US" sz="2400" dirty="0" smtClean="0">
                <a:latin typeface="Georgia" panose="02040502050405020303" pitchFamily="18" charset="0"/>
              </a:rPr>
              <a:t>Evaluate for suspected TB disease (Sick/Active)</a:t>
            </a:r>
          </a:p>
          <a:p>
            <a:r>
              <a:rPr lang="en-US" sz="2400" dirty="0" smtClean="0">
                <a:latin typeface="Georgia" panose="02040502050405020303" pitchFamily="18" charset="0"/>
              </a:rPr>
              <a:t>Use the correct test</a:t>
            </a:r>
          </a:p>
          <a:p>
            <a:pPr lvl="1"/>
            <a:r>
              <a:rPr lang="en-US" sz="2000" dirty="0" smtClean="0">
                <a:latin typeface="Georgia" panose="02040502050405020303" pitchFamily="18" charset="0"/>
              </a:rPr>
              <a:t>PPD</a:t>
            </a:r>
          </a:p>
          <a:p>
            <a:pPr lvl="1"/>
            <a:r>
              <a:rPr lang="en-US" sz="2000" dirty="0" smtClean="0">
                <a:latin typeface="Georgia" panose="02040502050405020303" pitchFamily="18" charset="0"/>
              </a:rPr>
              <a:t>IGRA</a:t>
            </a:r>
          </a:p>
          <a:p>
            <a:pPr lvl="1"/>
            <a:endParaRPr lang="en-US" dirty="0" smtClean="0"/>
          </a:p>
          <a:p>
            <a:endParaRPr lang="en-US" dirty="0"/>
          </a:p>
          <a:p>
            <a:endParaRPr lang="en-US" dirty="0" smtClean="0"/>
          </a:p>
        </p:txBody>
      </p:sp>
    </p:spTree>
    <p:extLst>
      <p:ext uri="{BB962C8B-B14F-4D97-AF65-F5344CB8AC3E}">
        <p14:creationId xmlns:p14="http://schemas.microsoft.com/office/powerpoint/2010/main" val="3355394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Georgia" panose="02040502050405020303" pitchFamily="18" charset="0"/>
              </a:rPr>
              <a:t>TB Testing-PPD Skin Tests</a:t>
            </a:r>
            <a:endParaRPr lang="en-US" dirty="0">
              <a:solidFill>
                <a:schemeClr val="accent1"/>
              </a:solidFill>
              <a:latin typeface="Georgia" panose="02040502050405020303" pitchFamily="18" charset="0"/>
            </a:endParaRPr>
          </a:p>
        </p:txBody>
      </p:sp>
      <p:sp>
        <p:nvSpPr>
          <p:cNvPr id="3" name="Content Placeholder 2"/>
          <p:cNvSpPr>
            <a:spLocks noGrp="1"/>
          </p:cNvSpPr>
          <p:nvPr>
            <p:ph idx="1"/>
          </p:nvPr>
        </p:nvSpPr>
        <p:spPr>
          <a:xfrm>
            <a:off x="457200" y="1219200"/>
            <a:ext cx="8229600" cy="4525963"/>
          </a:xfrm>
        </p:spPr>
        <p:txBody>
          <a:bodyPr>
            <a:normAutofit/>
          </a:bodyPr>
          <a:lstStyle/>
          <a:p>
            <a:pPr marL="0" indent="0">
              <a:buNone/>
            </a:pPr>
            <a:endParaRPr lang="en-US" sz="2000" dirty="0" smtClean="0"/>
          </a:p>
          <a:p>
            <a:r>
              <a:rPr lang="en-US" dirty="0" smtClean="0">
                <a:latin typeface="Georgia" panose="02040502050405020303" pitchFamily="18" charset="0"/>
              </a:rPr>
              <a:t>Administration</a:t>
            </a:r>
          </a:p>
          <a:p>
            <a:pPr lvl="1"/>
            <a:r>
              <a:rPr lang="en-US" sz="2400" dirty="0" smtClean="0">
                <a:latin typeface="Georgia" panose="02040502050405020303" pitchFamily="18" charset="0"/>
              </a:rPr>
              <a:t>Live Vaccines</a:t>
            </a:r>
            <a:endParaRPr lang="en-US" sz="3200" dirty="0" smtClean="0">
              <a:latin typeface="Georgia" panose="02040502050405020303" pitchFamily="18" charset="0"/>
            </a:endParaRPr>
          </a:p>
          <a:p>
            <a:r>
              <a:rPr lang="en-US" dirty="0" smtClean="0">
                <a:latin typeface="Georgia" panose="02040502050405020303" pitchFamily="18" charset="0"/>
              </a:rPr>
              <a:t>Return in 48-72 for interpretation </a:t>
            </a:r>
          </a:p>
          <a:p>
            <a:pPr marL="0" indent="0">
              <a:buNone/>
            </a:pPr>
            <a:r>
              <a:rPr lang="en-US" dirty="0" smtClean="0"/>
              <a:t>	</a:t>
            </a:r>
          </a:p>
          <a:p>
            <a:endParaRPr lang="en-US" dirty="0" smtClean="0"/>
          </a:p>
          <a:p>
            <a:pPr marL="0" indent="0">
              <a:buNone/>
            </a:pPr>
            <a:endParaRPr lang="en-US" dirty="0"/>
          </a:p>
          <a:p>
            <a:pPr marL="0" indent="0">
              <a:buNone/>
            </a:pPr>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588188"/>
            <a:ext cx="3124200" cy="205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6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Disease Investigation and Surveillance</a:t>
            </a:r>
            <a:endParaRPr lang="en-US" dirty="0">
              <a:solidFill>
                <a:schemeClr val="accent1"/>
              </a:solidFill>
              <a:latin typeface="Georgia" panose="02040502050405020303" pitchFamily="18" charset="0"/>
            </a:endParaRPr>
          </a:p>
        </p:txBody>
      </p:sp>
      <p:sp>
        <p:nvSpPr>
          <p:cNvPr id="5" name="Subtitle 4"/>
          <p:cNvSpPr>
            <a:spLocks noGrp="1"/>
          </p:cNvSpPr>
          <p:nvPr>
            <p:ph type="subTitle" idx="1"/>
          </p:nvPr>
        </p:nvSpPr>
        <p:spPr/>
        <p:txBody>
          <a:bodyPr/>
          <a:lstStyle/>
          <a:p>
            <a:r>
              <a:rPr lang="en-US" dirty="0" smtClean="0">
                <a:latin typeface="Georgia" panose="02040502050405020303" pitchFamily="18" charset="0"/>
              </a:rPr>
              <a:t>Gianna Megaro, MPH</a:t>
            </a:r>
            <a:endParaRPr lang="en-US" dirty="0">
              <a:latin typeface="Georgia" panose="02040502050405020303" pitchFamily="18" charset="0"/>
            </a:endParaRPr>
          </a:p>
        </p:txBody>
      </p:sp>
    </p:spTree>
    <p:extLst>
      <p:ext uri="{BB962C8B-B14F-4D97-AF65-F5344CB8AC3E}">
        <p14:creationId xmlns:p14="http://schemas.microsoft.com/office/powerpoint/2010/main" val="3927811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Georgia" panose="02040502050405020303" pitchFamily="18" charset="0"/>
              </a:rPr>
              <a:t>TB Testing-PPD Skin Tests</a:t>
            </a:r>
            <a:endParaRPr lang="en-US" dirty="0">
              <a:latin typeface="Georgia" panose="02040502050405020303" pitchFamily="18" charset="0"/>
            </a:endParaRPr>
          </a:p>
        </p:txBody>
      </p:sp>
      <p:sp>
        <p:nvSpPr>
          <p:cNvPr id="3" name="Content Placeholder 2"/>
          <p:cNvSpPr>
            <a:spLocks noGrp="1"/>
          </p:cNvSpPr>
          <p:nvPr>
            <p:ph idx="1"/>
          </p:nvPr>
        </p:nvSpPr>
        <p:spPr>
          <a:xfrm>
            <a:off x="457200" y="1219200"/>
            <a:ext cx="8229600" cy="4525963"/>
          </a:xfrm>
        </p:spPr>
        <p:txBody>
          <a:bodyPr>
            <a:normAutofit/>
          </a:bodyPr>
          <a:lstStyle/>
          <a:p>
            <a:pPr marL="0" indent="0">
              <a:buNone/>
            </a:pPr>
            <a:endParaRPr lang="en-US" dirty="0" smtClean="0"/>
          </a:p>
          <a:p>
            <a:endParaRPr lang="en-US" dirty="0" smtClean="0"/>
          </a:p>
          <a:p>
            <a:pPr marL="0" indent="0">
              <a:buNone/>
            </a:pPr>
            <a:endParaRPr lang="en-US" dirty="0"/>
          </a:p>
          <a:p>
            <a:pPr marL="0" indent="0">
              <a:buNone/>
            </a:pPr>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057400"/>
            <a:ext cx="83439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09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Georgia" panose="02040502050405020303" pitchFamily="18" charset="0"/>
              </a:rPr>
              <a:t>TB Testing-PPD Skin Tests</a:t>
            </a:r>
            <a:endParaRPr lang="en-US"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3400" dirty="0" smtClean="0">
                <a:latin typeface="Georgia" panose="02040502050405020303" pitchFamily="18" charset="0"/>
              </a:rPr>
              <a:t>Positive PPD</a:t>
            </a:r>
          </a:p>
          <a:p>
            <a:pPr marL="857250" lvl="2" indent="0">
              <a:buNone/>
            </a:pPr>
            <a:r>
              <a:rPr lang="en-US" sz="2800" u="sng" dirty="0" smtClean="0">
                <a:latin typeface="Georgia" panose="02040502050405020303" pitchFamily="18" charset="0"/>
              </a:rPr>
              <a:t>&gt;</a:t>
            </a:r>
            <a:r>
              <a:rPr lang="en-US" sz="2800" dirty="0" smtClean="0">
                <a:latin typeface="Georgia" panose="02040502050405020303" pitchFamily="18" charset="0"/>
              </a:rPr>
              <a:t>5mm   High Risk Populations</a:t>
            </a:r>
          </a:p>
          <a:p>
            <a:pPr marL="857250" lvl="2" indent="0">
              <a:buNone/>
            </a:pPr>
            <a:r>
              <a:rPr lang="en-US" sz="2800" u="sng" dirty="0" smtClean="0">
                <a:latin typeface="Georgia" panose="02040502050405020303" pitchFamily="18" charset="0"/>
              </a:rPr>
              <a:t>&gt;</a:t>
            </a:r>
            <a:r>
              <a:rPr lang="en-US" sz="2800" dirty="0" smtClean="0">
                <a:latin typeface="Georgia" panose="02040502050405020303" pitchFamily="18" charset="0"/>
              </a:rPr>
              <a:t>10mm  Medium Risk Populations</a:t>
            </a:r>
          </a:p>
          <a:p>
            <a:pPr marL="857250" lvl="2" indent="0">
              <a:buNone/>
            </a:pPr>
            <a:r>
              <a:rPr lang="en-US" sz="2800" u="sng" dirty="0" smtClean="0">
                <a:latin typeface="Georgia" panose="02040502050405020303" pitchFamily="18" charset="0"/>
              </a:rPr>
              <a:t>&gt;</a:t>
            </a:r>
            <a:r>
              <a:rPr lang="en-US" sz="2800" dirty="0" smtClean="0">
                <a:latin typeface="Georgia" panose="02040502050405020303" pitchFamily="18" charset="0"/>
              </a:rPr>
              <a:t>15mm  Low Risk </a:t>
            </a:r>
            <a:r>
              <a:rPr lang="en-US" sz="2800" dirty="0" smtClean="0">
                <a:latin typeface="Georgia" panose="02040502050405020303" pitchFamily="18" charset="0"/>
              </a:rPr>
              <a:t>Populations</a:t>
            </a:r>
          </a:p>
          <a:p>
            <a:pPr marL="857250" lvl="2" indent="0">
              <a:buNone/>
            </a:pPr>
            <a:endParaRPr lang="en-US" sz="2800" dirty="0" smtClean="0">
              <a:latin typeface="Georgia" panose="02040502050405020303" pitchFamily="18" charset="0"/>
            </a:endParaRPr>
          </a:p>
          <a:p>
            <a:pPr lvl="2"/>
            <a:r>
              <a:rPr lang="en-US" sz="2700" b="1" dirty="0" smtClean="0">
                <a:latin typeface="Georgia" panose="02040502050405020303" pitchFamily="18" charset="0"/>
              </a:rPr>
              <a:t>ONE and done</a:t>
            </a:r>
          </a:p>
          <a:p>
            <a:pPr lvl="1"/>
            <a:endParaRPr lang="en-US" sz="2900" dirty="0" smtClean="0">
              <a:latin typeface="Georgia" panose="02040502050405020303" pitchFamily="18" charset="0"/>
            </a:endParaRPr>
          </a:p>
          <a:p>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897964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Georgia" panose="02040502050405020303" pitchFamily="18" charset="0"/>
              </a:rPr>
              <a:t>TB Testing-IGRAs</a:t>
            </a:r>
            <a:endParaRPr lang="en-US" dirty="0">
              <a:latin typeface="Georgia" panose="02040502050405020303" pitchFamily="18" charset="0"/>
            </a:endParaRPr>
          </a:p>
        </p:txBody>
      </p:sp>
      <p:sp>
        <p:nvSpPr>
          <p:cNvPr id="3" name="Content Placeholder 2"/>
          <p:cNvSpPr>
            <a:spLocks noGrp="1"/>
          </p:cNvSpPr>
          <p:nvPr>
            <p:ph idx="1"/>
          </p:nvPr>
        </p:nvSpPr>
        <p:spPr>
          <a:xfrm>
            <a:off x="457200" y="1219200"/>
            <a:ext cx="8229600" cy="4525963"/>
          </a:xfrm>
        </p:spPr>
        <p:txBody>
          <a:bodyPr>
            <a:normAutofit/>
          </a:bodyPr>
          <a:lstStyle/>
          <a:p>
            <a:r>
              <a:rPr lang="en-US" sz="2800" dirty="0" smtClean="0">
                <a:latin typeface="Georgia" panose="02040502050405020303" pitchFamily="18" charset="0"/>
              </a:rPr>
              <a:t>2 Types-</a:t>
            </a:r>
          </a:p>
          <a:p>
            <a:pPr lvl="1"/>
            <a:r>
              <a:rPr lang="en-US" dirty="0" smtClean="0">
                <a:latin typeface="Georgia" panose="02040502050405020303" pitchFamily="18" charset="0"/>
              </a:rPr>
              <a:t>T spot</a:t>
            </a:r>
          </a:p>
          <a:p>
            <a:pPr lvl="1"/>
            <a:r>
              <a:rPr lang="en-US" dirty="0" smtClean="0">
                <a:latin typeface="Georgia" panose="02040502050405020303" pitchFamily="18" charset="0"/>
              </a:rPr>
              <a:t>QFT-GIT(plus)</a:t>
            </a:r>
          </a:p>
          <a:p>
            <a:r>
              <a:rPr lang="en-US" sz="2800" dirty="0" smtClean="0">
                <a:latin typeface="Georgia" panose="02040502050405020303" pitchFamily="18" charset="0"/>
              </a:rPr>
              <a:t>High specificity and operational advantages*</a:t>
            </a:r>
          </a:p>
          <a:p>
            <a:pPr lvl="1"/>
            <a:r>
              <a:rPr lang="en-US" sz="2400" dirty="0" smtClean="0">
                <a:latin typeface="Georgia" panose="02040502050405020303" pitchFamily="18" charset="0"/>
              </a:rPr>
              <a:t>Immunosuppressed patients</a:t>
            </a:r>
          </a:p>
          <a:p>
            <a:pPr lvl="1"/>
            <a:r>
              <a:rPr lang="en-US" sz="2400" dirty="0" smtClean="0">
                <a:latin typeface="Georgia" panose="02040502050405020303" pitchFamily="18" charset="0"/>
              </a:rPr>
              <a:t>Immigrants, regardless of time living in the US</a:t>
            </a:r>
          </a:p>
          <a:p>
            <a:pPr lvl="1"/>
            <a:r>
              <a:rPr lang="en-US" sz="2400" dirty="0" smtClean="0">
                <a:latin typeface="Georgia" panose="02040502050405020303" pitchFamily="18" charset="0"/>
              </a:rPr>
              <a:t>Contacts</a:t>
            </a:r>
          </a:p>
          <a:p>
            <a:r>
              <a:rPr lang="en-US" sz="2800" dirty="0" smtClean="0">
                <a:latin typeface="Georgia" panose="02040502050405020303" pitchFamily="18" charset="0"/>
              </a:rPr>
              <a:t>THE test of choice in those who received BCG</a:t>
            </a:r>
          </a:p>
        </p:txBody>
      </p:sp>
    </p:spTree>
    <p:extLst>
      <p:ext uri="{BB962C8B-B14F-4D97-AF65-F5344CB8AC3E}">
        <p14:creationId xmlns:p14="http://schemas.microsoft.com/office/powerpoint/2010/main" val="4120626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Georgia" panose="02040502050405020303" pitchFamily="18" charset="0"/>
              </a:rPr>
              <a:t>TST vs IGRA</a:t>
            </a:r>
            <a:endParaRPr lang="en-US"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2400" dirty="0" smtClean="0">
                <a:latin typeface="Georgia" panose="02040502050405020303" pitchFamily="18" charset="0"/>
              </a:rPr>
              <a:t>ANY Mycobacterium vs specific for MTB</a:t>
            </a:r>
            <a:endParaRPr lang="en-US" sz="2400" dirty="0">
              <a:latin typeface="Georgia" panose="02040502050405020303" pitchFamily="18" charset="0"/>
            </a:endParaRPr>
          </a:p>
          <a:p>
            <a:r>
              <a:rPr lang="en-US" sz="2400" dirty="0" smtClean="0">
                <a:latin typeface="Georgia" panose="02040502050405020303" pitchFamily="18" charset="0"/>
              </a:rPr>
              <a:t>2 visits vs 1 visit</a:t>
            </a:r>
          </a:p>
          <a:p>
            <a:r>
              <a:rPr lang="en-US" sz="2400" dirty="0" smtClean="0">
                <a:latin typeface="Georgia" panose="02040502050405020303" pitchFamily="18" charset="0"/>
              </a:rPr>
              <a:t>Technique vs Venipuncture</a:t>
            </a:r>
          </a:p>
          <a:p>
            <a:r>
              <a:rPr lang="en-US" sz="2400" dirty="0" smtClean="0">
                <a:latin typeface="Georgia" panose="02040502050405020303" pitchFamily="18" charset="0"/>
              </a:rPr>
              <a:t>Subjectivity vs quantitative results</a:t>
            </a:r>
          </a:p>
          <a:p>
            <a:endParaRPr lang="en-US" sz="2400" dirty="0">
              <a:latin typeface="Georgia" panose="02040502050405020303" pitchFamily="18" charset="0"/>
            </a:endParaRPr>
          </a:p>
          <a:p>
            <a:pPr marL="0" indent="0">
              <a:buNone/>
            </a:pPr>
            <a:r>
              <a:rPr lang="en-US" sz="2400" dirty="0" smtClean="0">
                <a:latin typeface="Georgia" panose="02040502050405020303" pitchFamily="18" charset="0"/>
              </a:rPr>
              <a:t>Consequences:</a:t>
            </a:r>
          </a:p>
          <a:p>
            <a:pPr marL="0" indent="0">
              <a:buNone/>
            </a:pPr>
            <a:r>
              <a:rPr lang="en-US" sz="2400" dirty="0">
                <a:latin typeface="Georgia" panose="02040502050405020303" pitchFamily="18" charset="0"/>
              </a:rPr>
              <a:t>	</a:t>
            </a:r>
            <a:r>
              <a:rPr lang="en-US" sz="2400" dirty="0" smtClean="0">
                <a:latin typeface="Georgia" panose="02040502050405020303" pitchFamily="18" charset="0"/>
              </a:rPr>
              <a:t>Unnecessary CXRs </a:t>
            </a:r>
          </a:p>
          <a:p>
            <a:pPr marL="0" indent="0">
              <a:buNone/>
            </a:pPr>
            <a:r>
              <a:rPr lang="en-US" sz="2400" dirty="0">
                <a:latin typeface="Georgia" panose="02040502050405020303" pitchFamily="18" charset="0"/>
              </a:rPr>
              <a:t>	</a:t>
            </a:r>
            <a:r>
              <a:rPr lang="en-US" sz="2400" dirty="0" smtClean="0">
                <a:latin typeface="Georgia" panose="02040502050405020303" pitchFamily="18" charset="0"/>
              </a:rPr>
              <a:t>Overtreatment TBI</a:t>
            </a:r>
          </a:p>
        </p:txBody>
      </p:sp>
    </p:spTree>
    <p:extLst>
      <p:ext uri="{BB962C8B-B14F-4D97-AF65-F5344CB8AC3E}">
        <p14:creationId xmlns:p14="http://schemas.microsoft.com/office/powerpoint/2010/main" val="2289330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1"/>
                </a:solidFill>
                <a:latin typeface="Georgia" panose="02040502050405020303" pitchFamily="18" charset="0"/>
              </a:rPr>
              <a:t>What </a:t>
            </a:r>
            <a:r>
              <a:rPr lang="en-US" sz="3200" dirty="0">
                <a:solidFill>
                  <a:schemeClr val="accent1"/>
                </a:solidFill>
                <a:latin typeface="Georgia" panose="02040502050405020303" pitchFamily="18" charset="0"/>
              </a:rPr>
              <a:t>does CCHD </a:t>
            </a:r>
            <a:r>
              <a:rPr lang="en-US" sz="3200" dirty="0" smtClean="0">
                <a:solidFill>
                  <a:schemeClr val="accent1"/>
                </a:solidFill>
                <a:latin typeface="Georgia" panose="02040502050405020303" pitchFamily="18" charset="0"/>
              </a:rPr>
              <a:t/>
            </a:r>
            <a:br>
              <a:rPr lang="en-US" sz="3200" dirty="0" smtClean="0">
                <a:solidFill>
                  <a:schemeClr val="accent1"/>
                </a:solidFill>
                <a:latin typeface="Georgia" panose="02040502050405020303" pitchFamily="18" charset="0"/>
              </a:rPr>
            </a:br>
            <a:r>
              <a:rPr lang="en-US" sz="3200" dirty="0" smtClean="0">
                <a:solidFill>
                  <a:schemeClr val="accent1"/>
                </a:solidFill>
                <a:latin typeface="Georgia" panose="02040502050405020303" pitchFamily="18" charset="0"/>
              </a:rPr>
              <a:t>TB Control </a:t>
            </a:r>
            <a:r>
              <a:rPr lang="en-US" sz="3200" dirty="0">
                <a:solidFill>
                  <a:schemeClr val="accent1"/>
                </a:solidFill>
                <a:latin typeface="Georgia" panose="02040502050405020303" pitchFamily="18" charset="0"/>
              </a:rPr>
              <a:t>Program look like?</a:t>
            </a:r>
          </a:p>
        </p:txBody>
      </p:sp>
      <p:sp>
        <p:nvSpPr>
          <p:cNvPr id="3" name="Content Placeholder 2"/>
          <p:cNvSpPr>
            <a:spLocks noGrp="1"/>
          </p:cNvSpPr>
          <p:nvPr>
            <p:ph idx="1"/>
          </p:nvPr>
        </p:nvSpPr>
        <p:spPr>
          <a:xfrm>
            <a:off x="457200" y="1600200"/>
            <a:ext cx="8229600" cy="4267200"/>
          </a:xfrm>
        </p:spPr>
        <p:txBody>
          <a:bodyPr>
            <a:normAutofit lnSpcReduction="10000"/>
          </a:bodyPr>
          <a:lstStyle/>
          <a:p>
            <a:pPr lvl="0"/>
            <a:r>
              <a:rPr lang="en-US" sz="2400" dirty="0">
                <a:latin typeface="Georgia" panose="02040502050405020303" pitchFamily="18" charset="0"/>
              </a:rPr>
              <a:t>Referral based</a:t>
            </a:r>
          </a:p>
          <a:p>
            <a:pPr lvl="0"/>
            <a:r>
              <a:rPr lang="en-US" sz="2400" dirty="0">
                <a:latin typeface="Georgia" panose="02040502050405020303" pitchFamily="18" charset="0"/>
              </a:rPr>
              <a:t>Open to CC residents </a:t>
            </a:r>
            <a:r>
              <a:rPr lang="en-US" sz="2400" dirty="0" smtClean="0">
                <a:latin typeface="Georgia" panose="02040502050405020303" pitchFamily="18" charset="0"/>
              </a:rPr>
              <a:t>only</a:t>
            </a:r>
            <a:endParaRPr lang="en-US" sz="2400" dirty="0">
              <a:latin typeface="Georgia" panose="02040502050405020303" pitchFamily="18" charset="0"/>
            </a:endParaRPr>
          </a:p>
          <a:p>
            <a:pPr lvl="0"/>
            <a:r>
              <a:rPr lang="en-US" sz="2400" dirty="0" smtClean="0">
                <a:latin typeface="Georgia" panose="02040502050405020303" pitchFamily="18" charset="0"/>
              </a:rPr>
              <a:t>Evaluation </a:t>
            </a:r>
            <a:r>
              <a:rPr lang="en-US" sz="2400" dirty="0">
                <a:latin typeface="Georgia" panose="02040502050405020303" pitchFamily="18" charset="0"/>
              </a:rPr>
              <a:t>and Treatment at No Charge</a:t>
            </a:r>
          </a:p>
          <a:p>
            <a:pPr lvl="1"/>
            <a:r>
              <a:rPr lang="en-US" sz="2000" dirty="0">
                <a:latin typeface="Georgia" panose="02040502050405020303" pitchFamily="18" charset="0"/>
              </a:rPr>
              <a:t>New treatment modalities</a:t>
            </a:r>
          </a:p>
          <a:p>
            <a:pPr lvl="1"/>
            <a:r>
              <a:rPr lang="en-US" sz="2000" dirty="0">
                <a:latin typeface="Georgia" panose="02040502050405020303" pitchFamily="18" charset="0"/>
              </a:rPr>
              <a:t>DOT vs. </a:t>
            </a:r>
            <a:r>
              <a:rPr lang="en-US" sz="2000" dirty="0" smtClean="0">
                <a:latin typeface="Georgia" panose="02040502050405020303" pitchFamily="18" charset="0"/>
              </a:rPr>
              <a:t>eDOT</a:t>
            </a:r>
          </a:p>
          <a:p>
            <a:pPr lvl="2"/>
            <a:r>
              <a:rPr lang="en-US" sz="1600" dirty="0" smtClean="0">
                <a:solidFill>
                  <a:srgbClr val="FF0000"/>
                </a:solidFill>
                <a:latin typeface="Georgia" panose="02040502050405020303" pitchFamily="18" charset="0"/>
              </a:rPr>
              <a:t>Why DOT?</a:t>
            </a:r>
            <a:endParaRPr lang="en-US" sz="1600" dirty="0">
              <a:solidFill>
                <a:srgbClr val="FF0000"/>
              </a:solidFill>
              <a:latin typeface="Georgia" panose="02040502050405020303" pitchFamily="18" charset="0"/>
            </a:endParaRPr>
          </a:p>
          <a:p>
            <a:pPr lvl="0"/>
            <a:r>
              <a:rPr lang="en-US" sz="2400" dirty="0">
                <a:latin typeface="Georgia" panose="02040502050405020303" pitchFamily="18" charset="0"/>
              </a:rPr>
              <a:t>Offer 4 </a:t>
            </a:r>
            <a:r>
              <a:rPr lang="en-US" sz="2400" dirty="0" smtClean="0">
                <a:latin typeface="Georgia" panose="02040502050405020303" pitchFamily="18" charset="0"/>
              </a:rPr>
              <a:t>clinics</a:t>
            </a:r>
          </a:p>
          <a:p>
            <a:pPr lvl="0"/>
            <a:r>
              <a:rPr lang="en-US" sz="2400" dirty="0" smtClean="0">
                <a:latin typeface="Georgia" panose="02040502050405020303" pitchFamily="18" charset="0"/>
              </a:rPr>
              <a:t>Professional consultation</a:t>
            </a:r>
          </a:p>
          <a:p>
            <a:pPr lvl="0"/>
            <a:r>
              <a:rPr lang="en-US" sz="2400" dirty="0" smtClean="0">
                <a:latin typeface="Georgia" panose="02040502050405020303" pitchFamily="18" charset="0"/>
              </a:rPr>
              <a:t>Educational outreaches </a:t>
            </a:r>
          </a:p>
          <a:p>
            <a:pPr marL="0" lvl="0" indent="0">
              <a:buNone/>
            </a:pPr>
            <a:r>
              <a:rPr lang="en-US" sz="2800" dirty="0" smtClean="0">
                <a:solidFill>
                  <a:schemeClr val="accent1"/>
                </a:solidFill>
                <a:latin typeface="Georgia" panose="02040502050405020303" pitchFamily="18" charset="0"/>
              </a:rPr>
              <a:t>       DON’T </a:t>
            </a:r>
            <a:r>
              <a:rPr lang="en-US" sz="2800" dirty="0">
                <a:solidFill>
                  <a:schemeClr val="accent1"/>
                </a:solidFill>
                <a:latin typeface="Georgia" panose="02040502050405020303" pitchFamily="18" charset="0"/>
              </a:rPr>
              <a:t>ever hesitate to call with questions.</a:t>
            </a:r>
            <a:endParaRPr lang="en-US" sz="2800" dirty="0">
              <a:latin typeface="Georgia" panose="02040502050405020303" pitchFamily="18" charset="0"/>
            </a:endParaRPr>
          </a:p>
          <a:p>
            <a:pPr marL="0" indent="0" algn="ctr">
              <a:buNone/>
            </a:pPr>
            <a:r>
              <a:rPr lang="en-US" dirty="0" smtClean="0">
                <a:solidFill>
                  <a:schemeClr val="accent1"/>
                </a:solidFill>
              </a:rPr>
              <a:t>  </a:t>
            </a:r>
            <a:endParaRPr lang="en-US" dirty="0">
              <a:solidFill>
                <a:schemeClr val="accent1"/>
              </a:solidFill>
            </a:endParaRPr>
          </a:p>
          <a:p>
            <a:endParaRPr lang="en-US" dirty="0"/>
          </a:p>
        </p:txBody>
      </p:sp>
    </p:spTree>
    <p:extLst>
      <p:ext uri="{BB962C8B-B14F-4D97-AF65-F5344CB8AC3E}">
        <p14:creationId xmlns:p14="http://schemas.microsoft.com/office/powerpoint/2010/main" val="3464604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solidFill>
                <a:latin typeface="Georgia" panose="02040502050405020303" pitchFamily="18" charset="0"/>
              </a:rPr>
              <a:t>US Impact of STIs</a:t>
            </a:r>
            <a:endParaRPr lang="en-US" sz="4000" dirty="0">
              <a:solidFill>
                <a:schemeClr val="accent1"/>
              </a:solidFill>
              <a:latin typeface="Georgia" panose="02040502050405020303" pitchFamily="18" charset="0"/>
            </a:endParaRPr>
          </a:p>
        </p:txBody>
      </p:sp>
      <p:sp>
        <p:nvSpPr>
          <p:cNvPr id="4" name="Content Placeholder 3"/>
          <p:cNvSpPr>
            <a:spLocks noGrp="1"/>
          </p:cNvSpPr>
          <p:nvPr>
            <p:ph idx="1"/>
          </p:nvPr>
        </p:nvSpPr>
        <p:spPr/>
        <p:txBody>
          <a:bodyPr/>
          <a:lstStyle/>
          <a:p>
            <a:r>
              <a:rPr lang="en-US" dirty="0" smtClean="0">
                <a:latin typeface="Georgia" panose="02040502050405020303" pitchFamily="18" charset="0"/>
              </a:rPr>
              <a:t>Chlamydia---4.7% increase since 2015</a:t>
            </a:r>
          </a:p>
          <a:p>
            <a:r>
              <a:rPr lang="en-US" dirty="0" smtClean="0">
                <a:latin typeface="Georgia" panose="02040502050405020303" pitchFamily="18" charset="0"/>
              </a:rPr>
              <a:t>Gonorrhea---18.5 % increase since 2015</a:t>
            </a:r>
          </a:p>
          <a:p>
            <a:r>
              <a:rPr lang="en-US" dirty="0" smtClean="0">
                <a:latin typeface="Georgia" panose="02040502050405020303" pitchFamily="18" charset="0"/>
              </a:rPr>
              <a:t>Syphilis</a:t>
            </a:r>
          </a:p>
          <a:p>
            <a:pPr lvl="1"/>
            <a:r>
              <a:rPr lang="en-US" dirty="0" smtClean="0">
                <a:latin typeface="Georgia" panose="02040502050405020303" pitchFamily="18" charset="0"/>
              </a:rPr>
              <a:t>Primary and Secondary      </a:t>
            </a:r>
            <a:r>
              <a:rPr lang="en-US" dirty="0" smtClean="0">
                <a:latin typeface="Georgia" panose="02040502050405020303" pitchFamily="18" charset="0"/>
              </a:rPr>
              <a:t>17.6</a:t>
            </a:r>
            <a:r>
              <a:rPr lang="en-US" dirty="0" smtClean="0">
                <a:latin typeface="Georgia" panose="02040502050405020303" pitchFamily="18" charset="0"/>
              </a:rPr>
              <a:t>% </a:t>
            </a:r>
            <a:r>
              <a:rPr lang="en-US" dirty="0" smtClean="0">
                <a:latin typeface="Georgia" panose="02040502050405020303" pitchFamily="18" charset="0"/>
              </a:rPr>
              <a:t>increase since 2015</a:t>
            </a:r>
          </a:p>
          <a:p>
            <a:r>
              <a:rPr lang="en-US" dirty="0" smtClean="0">
                <a:latin typeface="Georgia" panose="02040502050405020303" pitchFamily="18" charset="0"/>
              </a:rPr>
              <a:t>Congenital Syphilis---27.6% increase since 2015</a:t>
            </a:r>
            <a:endParaRPr lang="en-US" dirty="0" smtClean="0">
              <a:latin typeface="Georgia" panose="02040502050405020303" pitchFamily="18" charset="0"/>
            </a:endParaRPr>
          </a:p>
          <a:p>
            <a:endParaRPr lang="en-US" dirty="0">
              <a:latin typeface="Georgia" panose="02040502050405020303" pitchFamily="18" charset="0"/>
            </a:endParaRPr>
          </a:p>
          <a:p>
            <a:pPr marL="0" indent="0" algn="ctr">
              <a:buNone/>
            </a:pPr>
            <a:endParaRPr lang="en-US" dirty="0" smtClean="0">
              <a:solidFill>
                <a:schemeClr val="accent1"/>
              </a:solidFill>
            </a:endParaRPr>
          </a:p>
          <a:p>
            <a:endParaRPr lang="en-US" dirty="0"/>
          </a:p>
          <a:p>
            <a:pPr marL="0" indent="0" algn="ctr">
              <a:buNone/>
            </a:pPr>
            <a:endParaRPr lang="en-US" dirty="0"/>
          </a:p>
        </p:txBody>
      </p:sp>
    </p:spTree>
    <p:extLst>
      <p:ext uri="{BB962C8B-B14F-4D97-AF65-F5344CB8AC3E}">
        <p14:creationId xmlns:p14="http://schemas.microsoft.com/office/powerpoint/2010/main" val="3856685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solidFill>
                <a:latin typeface="Georgia" panose="02040502050405020303" pitchFamily="18" charset="0"/>
              </a:rPr>
              <a:t>Local Impact of STIs</a:t>
            </a:r>
            <a:endParaRPr lang="en-US" sz="4000" dirty="0">
              <a:solidFill>
                <a:schemeClr val="accent1"/>
              </a:solidFill>
              <a:latin typeface="Georgia" panose="02040502050405020303" pitchFamily="18" charset="0"/>
            </a:endParaRPr>
          </a:p>
        </p:txBody>
      </p:sp>
      <p:sp>
        <p:nvSpPr>
          <p:cNvPr id="4" name="Content Placeholder 3"/>
          <p:cNvSpPr>
            <a:spLocks noGrp="1"/>
          </p:cNvSpPr>
          <p:nvPr>
            <p:ph idx="1"/>
          </p:nvPr>
        </p:nvSpPr>
        <p:spPr/>
        <p:txBody>
          <a:bodyPr>
            <a:normAutofit/>
          </a:bodyPr>
          <a:lstStyle/>
          <a:p>
            <a:pPr marL="0" indent="0">
              <a:buNone/>
            </a:pPr>
            <a:r>
              <a:rPr lang="en-US" sz="2800" b="1" dirty="0" smtClean="0">
                <a:latin typeface="Georgia" panose="02040502050405020303" pitchFamily="18" charset="0"/>
              </a:rPr>
              <a:t>2016 data(excludes Philadelphia)</a:t>
            </a:r>
            <a:endParaRPr lang="en-US" sz="2800" b="1" dirty="0">
              <a:latin typeface="Georgia" panose="02040502050405020303" pitchFamily="18" charset="0"/>
            </a:endParaRPr>
          </a:p>
          <a:p>
            <a:r>
              <a:rPr lang="en-US" sz="2800" dirty="0" smtClean="0">
                <a:latin typeface="Georgia" panose="02040502050405020303" pitchFamily="18" charset="0"/>
              </a:rPr>
              <a:t>Rates for ALL STIs are increasing</a:t>
            </a:r>
          </a:p>
          <a:p>
            <a:pPr lvl="1"/>
            <a:r>
              <a:rPr lang="en-US" sz="2000" dirty="0" smtClean="0">
                <a:latin typeface="Georgia" panose="02040502050405020303" pitchFamily="18" charset="0"/>
              </a:rPr>
              <a:t>GC</a:t>
            </a:r>
          </a:p>
          <a:p>
            <a:pPr lvl="2"/>
            <a:r>
              <a:rPr lang="en-US" sz="2000" dirty="0" smtClean="0">
                <a:latin typeface="Georgia" panose="02040502050405020303" pitchFamily="18" charset="0"/>
              </a:rPr>
              <a:t>195 cases in CC		</a:t>
            </a:r>
          </a:p>
          <a:p>
            <a:pPr lvl="2"/>
            <a:r>
              <a:rPr lang="en-US" sz="2000" dirty="0" smtClean="0">
                <a:latin typeface="Georgia" panose="02040502050405020303" pitchFamily="18" charset="0"/>
              </a:rPr>
              <a:t>6,954 cases in PA</a:t>
            </a:r>
          </a:p>
          <a:p>
            <a:pPr lvl="2"/>
            <a:r>
              <a:rPr lang="en-US" sz="2000" dirty="0" smtClean="0">
                <a:latin typeface="Georgia" panose="02040502050405020303" pitchFamily="18" charset="0"/>
              </a:rPr>
              <a:t>44% 15-24 yrs. of age </a:t>
            </a:r>
          </a:p>
          <a:p>
            <a:pPr lvl="1"/>
            <a:r>
              <a:rPr lang="en-US" sz="2000" dirty="0" smtClean="0">
                <a:latin typeface="Georgia" panose="02040502050405020303" pitchFamily="18" charset="0"/>
              </a:rPr>
              <a:t>CT</a:t>
            </a:r>
          </a:p>
          <a:p>
            <a:pPr lvl="2"/>
            <a:r>
              <a:rPr lang="en-US" sz="2000" dirty="0" smtClean="0">
                <a:latin typeface="Georgia" panose="02040502050405020303" pitchFamily="18" charset="0"/>
              </a:rPr>
              <a:t>1134 cases in CC</a:t>
            </a:r>
          </a:p>
          <a:p>
            <a:pPr lvl="2"/>
            <a:r>
              <a:rPr lang="en-US" sz="2000" dirty="0" smtClean="0">
                <a:latin typeface="Georgia" panose="02040502050405020303" pitchFamily="18" charset="0"/>
              </a:rPr>
              <a:t>34,060 in PA</a:t>
            </a:r>
          </a:p>
          <a:p>
            <a:pPr lvl="2"/>
            <a:r>
              <a:rPr lang="en-US" sz="2000" dirty="0" smtClean="0">
                <a:latin typeface="Georgia" panose="02040502050405020303" pitchFamily="18" charset="0"/>
              </a:rPr>
              <a:t>68% 15-24 yrs. of age</a:t>
            </a:r>
            <a:endParaRPr lang="en-US" sz="2000" dirty="0">
              <a:latin typeface="Georgia" panose="02040502050405020303" pitchFamily="18" charset="0"/>
            </a:endParaRPr>
          </a:p>
          <a:p>
            <a:pPr marL="0" indent="0" algn="ctr">
              <a:buNone/>
            </a:pPr>
            <a:endParaRPr lang="en-US" dirty="0"/>
          </a:p>
        </p:txBody>
      </p:sp>
    </p:spTree>
    <p:extLst>
      <p:ext uri="{BB962C8B-B14F-4D97-AF65-F5344CB8AC3E}">
        <p14:creationId xmlns:p14="http://schemas.microsoft.com/office/powerpoint/2010/main" val="4053167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solidFill>
                <a:latin typeface="Georgia" panose="02040502050405020303" pitchFamily="18" charset="0"/>
              </a:rPr>
              <a:t>Local Impact of STIs</a:t>
            </a:r>
            <a:endParaRPr lang="en-US" sz="4000" dirty="0">
              <a:solidFill>
                <a:schemeClr val="accent1"/>
              </a:solidFill>
              <a:latin typeface="Georgia" panose="02040502050405020303" pitchFamily="18" charset="0"/>
            </a:endParaRPr>
          </a:p>
        </p:txBody>
      </p:sp>
      <p:sp>
        <p:nvSpPr>
          <p:cNvPr id="4" name="Content Placeholder 3"/>
          <p:cNvSpPr>
            <a:spLocks noGrp="1"/>
          </p:cNvSpPr>
          <p:nvPr>
            <p:ph idx="1"/>
          </p:nvPr>
        </p:nvSpPr>
        <p:spPr/>
        <p:txBody>
          <a:bodyPr/>
          <a:lstStyle/>
          <a:p>
            <a:pPr lvl="1"/>
            <a:r>
              <a:rPr lang="en-US" sz="2400" dirty="0" smtClean="0">
                <a:latin typeface="Georgia" panose="02040502050405020303" pitchFamily="18" charset="0"/>
              </a:rPr>
              <a:t>Syphilis*</a:t>
            </a:r>
          </a:p>
          <a:p>
            <a:pPr lvl="2"/>
            <a:r>
              <a:rPr lang="en-US" sz="2000" dirty="0" smtClean="0">
                <a:latin typeface="Georgia" panose="02040502050405020303" pitchFamily="18" charset="0"/>
              </a:rPr>
              <a:t>16 cases Primary &amp; Secondary in CC</a:t>
            </a:r>
          </a:p>
          <a:p>
            <a:pPr lvl="2"/>
            <a:r>
              <a:rPr lang="en-US" sz="2000" dirty="0" smtClean="0">
                <a:latin typeface="Georgia" panose="02040502050405020303" pitchFamily="18" charset="0"/>
              </a:rPr>
              <a:t>269 cases in PA</a:t>
            </a:r>
          </a:p>
          <a:p>
            <a:pPr lvl="2"/>
            <a:r>
              <a:rPr lang="en-US" sz="2000" dirty="0" smtClean="0">
                <a:latin typeface="Georgia" panose="02040502050405020303" pitchFamily="18" charset="0"/>
              </a:rPr>
              <a:t>33% 15-29 yrs. of age</a:t>
            </a:r>
          </a:p>
          <a:p>
            <a:endParaRPr lang="en-US" sz="2800" b="1" dirty="0" smtClean="0">
              <a:latin typeface="Georgia" panose="02040502050405020303" pitchFamily="18" charset="0"/>
            </a:endParaRPr>
          </a:p>
          <a:p>
            <a:r>
              <a:rPr lang="en-US" sz="2800" dirty="0" smtClean="0">
                <a:latin typeface="Georgia" panose="02040502050405020303" pitchFamily="18" charset="0"/>
              </a:rPr>
              <a:t>2017 CCHD</a:t>
            </a:r>
            <a:r>
              <a:rPr lang="en-US" sz="2800" b="1" dirty="0" smtClean="0">
                <a:latin typeface="Georgia" panose="02040502050405020303" pitchFamily="18" charset="0"/>
              </a:rPr>
              <a:t>			</a:t>
            </a:r>
            <a:r>
              <a:rPr lang="en-US" sz="2800" dirty="0" smtClean="0">
                <a:latin typeface="Georgia" panose="02040502050405020303" pitchFamily="18" charset="0"/>
              </a:rPr>
              <a:t>2018 CCHD YTD</a:t>
            </a:r>
          </a:p>
          <a:p>
            <a:pPr lvl="1"/>
            <a:r>
              <a:rPr lang="en-US" sz="2000" dirty="0" smtClean="0">
                <a:latin typeface="Georgia" panose="02040502050405020303" pitchFamily="18" charset="0"/>
              </a:rPr>
              <a:t>CT	72                                             - CT        40</a:t>
            </a:r>
          </a:p>
          <a:p>
            <a:pPr lvl="1"/>
            <a:r>
              <a:rPr lang="en-US" sz="2000" dirty="0" smtClean="0">
                <a:latin typeface="Georgia" panose="02040502050405020303" pitchFamily="18" charset="0"/>
              </a:rPr>
              <a:t>GC	20			     - GC        12</a:t>
            </a:r>
          </a:p>
          <a:p>
            <a:pPr lvl="1"/>
            <a:r>
              <a:rPr lang="en-US" sz="2000" dirty="0" smtClean="0">
                <a:latin typeface="Georgia" panose="02040502050405020303" pitchFamily="18" charset="0"/>
              </a:rPr>
              <a:t>Syphilis    ???		</a:t>
            </a:r>
          </a:p>
          <a:p>
            <a:pPr lvl="1"/>
            <a:r>
              <a:rPr lang="en-US" sz="2000" dirty="0" smtClean="0">
                <a:latin typeface="Georgia" panose="02040502050405020303" pitchFamily="18" charset="0"/>
              </a:rPr>
              <a:t>HIV	3</a:t>
            </a:r>
          </a:p>
          <a:p>
            <a:pPr marL="914400" lvl="2" indent="0">
              <a:buNone/>
            </a:pPr>
            <a:endParaRPr lang="en-US" sz="1600" b="1" dirty="0" smtClean="0"/>
          </a:p>
          <a:p>
            <a:pPr marL="914400" lvl="2" indent="0">
              <a:buNone/>
            </a:pPr>
            <a:endParaRPr lang="en-US" sz="1600" b="1" dirty="0"/>
          </a:p>
          <a:p>
            <a:pPr marL="0" indent="0" algn="ctr">
              <a:buNone/>
            </a:pPr>
            <a:endParaRPr lang="en-US" dirty="0"/>
          </a:p>
        </p:txBody>
      </p:sp>
    </p:spTree>
    <p:extLst>
      <p:ext uri="{BB962C8B-B14F-4D97-AF65-F5344CB8AC3E}">
        <p14:creationId xmlns:p14="http://schemas.microsoft.com/office/powerpoint/2010/main" val="3252642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latin typeface="Georgia" panose="02040502050405020303" pitchFamily="18" charset="0"/>
              </a:rPr>
              <a:t>Consequences of Untreated STIs</a:t>
            </a:r>
            <a:endParaRPr lang="en-US" dirty="0">
              <a:solidFill>
                <a:schemeClr val="accent1"/>
              </a:solidFill>
              <a:latin typeface="Georgia" panose="02040502050405020303" pitchFamily="18" charset="0"/>
            </a:endParaRPr>
          </a:p>
        </p:txBody>
      </p:sp>
      <p:sp>
        <p:nvSpPr>
          <p:cNvPr id="4" name="Content Placeholder 3"/>
          <p:cNvSpPr>
            <a:spLocks noGrp="1"/>
          </p:cNvSpPr>
          <p:nvPr>
            <p:ph idx="1"/>
          </p:nvPr>
        </p:nvSpPr>
        <p:spPr/>
        <p:txBody>
          <a:bodyPr/>
          <a:lstStyle/>
          <a:p>
            <a:r>
              <a:rPr lang="en-US" dirty="0" smtClean="0">
                <a:latin typeface="Georgia" panose="02040502050405020303" pitchFamily="18" charset="0"/>
              </a:rPr>
              <a:t>PID</a:t>
            </a:r>
          </a:p>
          <a:p>
            <a:r>
              <a:rPr lang="en-US" dirty="0" smtClean="0">
                <a:latin typeface="Georgia" panose="02040502050405020303" pitchFamily="18" charset="0"/>
              </a:rPr>
              <a:t>Inflammation of urethra, epididymitis, prostrate </a:t>
            </a:r>
          </a:p>
          <a:p>
            <a:r>
              <a:rPr lang="en-US" dirty="0" smtClean="0">
                <a:latin typeface="Georgia" panose="02040502050405020303" pitchFamily="18" charset="0"/>
              </a:rPr>
              <a:t>Infertility---men and women </a:t>
            </a:r>
          </a:p>
          <a:p>
            <a:r>
              <a:rPr lang="en-US" dirty="0" smtClean="0">
                <a:latin typeface="Georgia" panose="02040502050405020303" pitchFamily="18" charset="0"/>
              </a:rPr>
              <a:t>Premature labor</a:t>
            </a:r>
          </a:p>
          <a:p>
            <a:r>
              <a:rPr lang="en-US" dirty="0" smtClean="0">
                <a:latin typeface="Georgia" panose="02040502050405020303" pitchFamily="18" charset="0"/>
              </a:rPr>
              <a:t>Miscarriage </a:t>
            </a:r>
          </a:p>
          <a:p>
            <a:r>
              <a:rPr lang="en-US" dirty="0" smtClean="0">
                <a:latin typeface="Georgia" panose="02040502050405020303" pitchFamily="18" charset="0"/>
              </a:rPr>
              <a:t>Increased risk of HIV</a:t>
            </a:r>
          </a:p>
          <a:p>
            <a:endParaRPr lang="en-US" dirty="0"/>
          </a:p>
          <a:p>
            <a:pPr marL="0" indent="0" algn="ctr">
              <a:buNone/>
            </a:pPr>
            <a:endParaRPr lang="en-US" dirty="0"/>
          </a:p>
        </p:txBody>
      </p:sp>
    </p:spTree>
    <p:extLst>
      <p:ext uri="{BB962C8B-B14F-4D97-AF65-F5344CB8AC3E}">
        <p14:creationId xmlns:p14="http://schemas.microsoft.com/office/powerpoint/2010/main" val="2382858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312"/>
            <a:ext cx="8229600" cy="1143000"/>
          </a:xfrm>
        </p:spPr>
        <p:txBody>
          <a:bodyPr>
            <a:normAutofit/>
          </a:bodyPr>
          <a:lstStyle/>
          <a:p>
            <a:r>
              <a:rPr lang="en-US" dirty="0" smtClean="0">
                <a:solidFill>
                  <a:schemeClr val="accent1"/>
                </a:solidFill>
                <a:latin typeface="Georgia" panose="02040502050405020303" pitchFamily="18" charset="0"/>
              </a:rPr>
              <a:t>STI/HIV </a:t>
            </a:r>
            <a:r>
              <a:rPr lang="en-US" dirty="0">
                <a:solidFill>
                  <a:schemeClr val="accent1"/>
                </a:solidFill>
                <a:latin typeface="Georgia" panose="02040502050405020303" pitchFamily="18" charset="0"/>
              </a:rPr>
              <a:t>Clinical Services:</a:t>
            </a:r>
          </a:p>
        </p:txBody>
      </p:sp>
      <p:sp>
        <p:nvSpPr>
          <p:cNvPr id="3" name="Content Placeholder 2"/>
          <p:cNvSpPr>
            <a:spLocks noGrp="1"/>
          </p:cNvSpPr>
          <p:nvPr>
            <p:ph idx="1"/>
          </p:nvPr>
        </p:nvSpPr>
        <p:spPr>
          <a:xfrm>
            <a:off x="457200" y="1447800"/>
            <a:ext cx="8229600" cy="4267200"/>
          </a:xfrm>
        </p:spPr>
        <p:txBody>
          <a:bodyPr>
            <a:normAutofit lnSpcReduction="10000"/>
          </a:bodyPr>
          <a:lstStyle/>
          <a:p>
            <a:pPr marL="0" indent="0">
              <a:buNone/>
            </a:pPr>
            <a:r>
              <a:rPr lang="en-US" sz="2400" dirty="0">
                <a:latin typeface="Georgia" panose="02040502050405020303" pitchFamily="18" charset="0"/>
              </a:rPr>
              <a:t>CCHD’s clinic offers:</a:t>
            </a:r>
          </a:p>
          <a:p>
            <a:pPr lvl="0"/>
            <a:r>
              <a:rPr lang="en-US" sz="2000" dirty="0">
                <a:latin typeface="Georgia" panose="02040502050405020303" pitchFamily="18" charset="0"/>
              </a:rPr>
              <a:t>Confidential testing and treatment for individuals and partner(s)</a:t>
            </a:r>
          </a:p>
          <a:p>
            <a:pPr lvl="1"/>
            <a:r>
              <a:rPr lang="en-US" sz="2000" dirty="0">
                <a:latin typeface="Georgia" panose="02040502050405020303" pitchFamily="18" charset="0"/>
              </a:rPr>
              <a:t>CT, GC, Syphilis, HIV</a:t>
            </a:r>
          </a:p>
          <a:p>
            <a:pPr lvl="2"/>
            <a:r>
              <a:rPr lang="en-US" sz="1800" dirty="0">
                <a:latin typeface="Georgia" panose="02040502050405020303" pitchFamily="18" charset="0"/>
              </a:rPr>
              <a:t>Treat CT, GC, Syphilis</a:t>
            </a:r>
          </a:p>
          <a:p>
            <a:pPr lvl="3"/>
            <a:r>
              <a:rPr lang="en-US" sz="1600" dirty="0">
                <a:latin typeface="Georgia" panose="02040502050405020303" pitchFamily="18" charset="0"/>
              </a:rPr>
              <a:t>Treatments </a:t>
            </a:r>
          </a:p>
          <a:p>
            <a:pPr lvl="2"/>
            <a:r>
              <a:rPr lang="en-US" sz="1800" dirty="0">
                <a:latin typeface="Georgia" panose="02040502050405020303" pitchFamily="18" charset="0"/>
              </a:rPr>
              <a:t>Refer and link to care for HIV</a:t>
            </a:r>
          </a:p>
          <a:p>
            <a:pPr lvl="1"/>
            <a:r>
              <a:rPr lang="en-US" sz="2000" dirty="0">
                <a:latin typeface="Georgia" panose="02040502050405020303" pitchFamily="18" charset="0"/>
              </a:rPr>
              <a:t>Test based on a risk assessment</a:t>
            </a:r>
          </a:p>
          <a:p>
            <a:pPr lvl="2"/>
            <a:r>
              <a:rPr lang="en-US" sz="1800" dirty="0">
                <a:latin typeface="Georgia" panose="02040502050405020303" pitchFamily="18" charset="0"/>
              </a:rPr>
              <a:t>Urine</a:t>
            </a:r>
          </a:p>
          <a:p>
            <a:pPr lvl="2"/>
            <a:r>
              <a:rPr lang="en-US" sz="1800" dirty="0">
                <a:latin typeface="Georgia" panose="02040502050405020303" pitchFamily="18" charset="0"/>
              </a:rPr>
              <a:t>Swabs</a:t>
            </a:r>
          </a:p>
          <a:p>
            <a:pPr lvl="2"/>
            <a:r>
              <a:rPr lang="en-US" sz="1800" dirty="0">
                <a:latin typeface="Georgia" panose="02040502050405020303" pitchFamily="18" charset="0"/>
              </a:rPr>
              <a:t>Blood</a:t>
            </a:r>
          </a:p>
          <a:p>
            <a:pPr lvl="1"/>
            <a:r>
              <a:rPr lang="en-US" sz="2000" dirty="0">
                <a:latin typeface="Georgia" panose="02040502050405020303" pitchFamily="18" charset="0"/>
              </a:rPr>
              <a:t>14 years and up</a:t>
            </a:r>
          </a:p>
          <a:p>
            <a:pPr lvl="1"/>
            <a:r>
              <a:rPr lang="en-US" sz="2000" dirty="0">
                <a:latin typeface="Georgia" panose="02040502050405020303" pitchFamily="18" charset="0"/>
              </a:rPr>
              <a:t>NO charge</a:t>
            </a:r>
          </a:p>
          <a:p>
            <a:pPr lvl="1"/>
            <a:r>
              <a:rPr lang="en-US" sz="2000" dirty="0">
                <a:latin typeface="Georgia" panose="02040502050405020303" pitchFamily="18" charset="0"/>
              </a:rPr>
              <a:t>NO residency requirement</a:t>
            </a:r>
          </a:p>
          <a:p>
            <a:endParaRPr lang="en-US" dirty="0"/>
          </a:p>
        </p:txBody>
      </p:sp>
    </p:spTree>
    <p:extLst>
      <p:ext uri="{BB962C8B-B14F-4D97-AF65-F5344CB8AC3E}">
        <p14:creationId xmlns:p14="http://schemas.microsoft.com/office/powerpoint/2010/main" val="96824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noAutofit/>
          </a:bodyPr>
          <a:lstStyle/>
          <a:p>
            <a:r>
              <a:rPr lang="en-US" dirty="0">
                <a:solidFill>
                  <a:schemeClr val="tx2">
                    <a:lumMod val="60000"/>
                    <a:lumOff val="40000"/>
                  </a:schemeClr>
                </a:solidFill>
                <a:latin typeface="Georgia" panose="02040502050405020303" pitchFamily="18" charset="0"/>
              </a:rPr>
              <a:t>Disease Investigation and </a:t>
            </a:r>
            <a:r>
              <a:rPr lang="en-US" dirty="0" smtClean="0">
                <a:solidFill>
                  <a:schemeClr val="tx2">
                    <a:lumMod val="60000"/>
                    <a:lumOff val="40000"/>
                  </a:schemeClr>
                </a:solidFill>
                <a:latin typeface="Georgia" pitchFamily="18" charset="0"/>
              </a:rPr>
              <a:t>Surveillance</a:t>
            </a:r>
            <a:endParaRPr lang="en-US" dirty="0">
              <a:latin typeface="Georgia" panose="02040502050405020303" pitchFamily="18" charset="0"/>
            </a:endParaRPr>
          </a:p>
        </p:txBody>
      </p:sp>
      <p:sp>
        <p:nvSpPr>
          <p:cNvPr id="3" name="Content Placeholder 2"/>
          <p:cNvSpPr>
            <a:spLocks noGrp="1"/>
          </p:cNvSpPr>
          <p:nvPr>
            <p:ph idx="1"/>
          </p:nvPr>
        </p:nvSpPr>
        <p:spPr/>
        <p:txBody>
          <a:bodyPr>
            <a:noAutofit/>
          </a:bodyPr>
          <a:lstStyle/>
          <a:p>
            <a:r>
              <a:rPr lang="en-US" sz="2600" dirty="0">
                <a:latin typeface="Georgia" panose="02040502050405020303" pitchFamily="18" charset="0"/>
              </a:rPr>
              <a:t>Certain infectious diseases are mandated to be reported to the local, state and federal level.</a:t>
            </a:r>
          </a:p>
          <a:p>
            <a:pPr lvl="1"/>
            <a:r>
              <a:rPr lang="en-US" sz="2400" dirty="0">
                <a:latin typeface="Georgia" panose="02040502050405020303" pitchFamily="18" charset="0"/>
              </a:rPr>
              <a:t>Approximately 78 reportable illness to </a:t>
            </a:r>
            <a:r>
              <a:rPr lang="en-US" sz="2400" dirty="0" smtClean="0">
                <a:latin typeface="Georgia" panose="02040502050405020303" pitchFamily="18" charset="0"/>
              </a:rPr>
              <a:t>CCHD</a:t>
            </a:r>
            <a:endParaRPr lang="en-US" sz="2400" dirty="0">
              <a:latin typeface="Georgia" panose="02040502050405020303" pitchFamily="18" charset="0"/>
            </a:endParaRPr>
          </a:p>
          <a:p>
            <a:pPr lvl="1"/>
            <a:r>
              <a:rPr lang="en-US" dirty="0">
                <a:latin typeface="Georgia" panose="02040502050405020303" pitchFamily="18" charset="0"/>
              </a:rPr>
              <a:t>Ensures tracking and identification of disease occurrence and patterns.</a:t>
            </a:r>
          </a:p>
          <a:p>
            <a:pPr lvl="1"/>
            <a:r>
              <a:rPr lang="en-US" dirty="0">
                <a:latin typeface="Georgia" panose="02040502050405020303" pitchFamily="18" charset="0"/>
              </a:rPr>
              <a:t>Minimize spread of disease </a:t>
            </a:r>
            <a:r>
              <a:rPr lang="en-US" dirty="0" smtClean="0">
                <a:latin typeface="Georgia" panose="02040502050405020303" pitchFamily="18" charset="0"/>
              </a:rPr>
              <a:t>spread</a:t>
            </a:r>
            <a:endParaRPr lang="en-US" dirty="0">
              <a:latin typeface="Georgia" panose="02040502050405020303" pitchFamily="18" charset="0"/>
            </a:endParaRPr>
          </a:p>
          <a:p>
            <a:pPr lvl="1"/>
            <a:r>
              <a:rPr lang="en-US" dirty="0" smtClean="0">
                <a:latin typeface="Georgia" panose="02040502050405020303" pitchFamily="18" charset="0"/>
              </a:rPr>
              <a:t>Education</a:t>
            </a:r>
          </a:p>
          <a:p>
            <a:r>
              <a:rPr lang="en-US" sz="2600" dirty="0" smtClean="0">
                <a:latin typeface="Georgia" panose="02040502050405020303" pitchFamily="18" charset="0"/>
              </a:rPr>
              <a:t>Conduct daily surveillance and analysis </a:t>
            </a:r>
            <a:endParaRPr lang="en-US" sz="2600" dirty="0">
              <a:latin typeface="Georgia" panose="02040502050405020303" pitchFamily="18" charset="0"/>
            </a:endParaRPr>
          </a:p>
        </p:txBody>
      </p:sp>
    </p:spTree>
    <p:extLst>
      <p:ext uri="{BB962C8B-B14F-4D97-AF65-F5344CB8AC3E}">
        <p14:creationId xmlns:p14="http://schemas.microsoft.com/office/powerpoint/2010/main" val="2355465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Questions?</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777057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Trivia Time!</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930930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1143000"/>
          </a:xfrm>
        </p:spPr>
        <p:txBody>
          <a:bodyPr>
            <a:noAutofit/>
          </a:bodyPr>
          <a:lstStyle/>
          <a:p>
            <a:r>
              <a:rPr lang="en-US" sz="3200" dirty="0" smtClean="0">
                <a:solidFill>
                  <a:schemeClr val="accent1"/>
                </a:solidFill>
                <a:latin typeface="Georgia" panose="02040502050405020303" pitchFamily="18" charset="0"/>
              </a:rPr>
              <a:t>Which president contracted smallpox a short time before delivering a famous speech?</a:t>
            </a:r>
            <a:endParaRPr lang="en-US" sz="3200" dirty="0">
              <a:solidFill>
                <a:schemeClr val="accent1"/>
              </a:solidFill>
              <a:latin typeface="Georgia" panose="02040502050405020303" pitchFamily="18" charset="0"/>
            </a:endParaRPr>
          </a:p>
        </p:txBody>
      </p:sp>
      <p:sp>
        <p:nvSpPr>
          <p:cNvPr id="7" name="Content Placeholder 6"/>
          <p:cNvSpPr>
            <a:spLocks noGrp="1"/>
          </p:cNvSpPr>
          <p:nvPr>
            <p:ph idx="1"/>
          </p:nvPr>
        </p:nvSpPr>
        <p:spPr>
          <a:xfrm>
            <a:off x="457200" y="1752600"/>
            <a:ext cx="8229600" cy="4267200"/>
          </a:xfrm>
        </p:spPr>
        <p:txBody>
          <a:bodyPr/>
          <a:lstStyle/>
          <a:p>
            <a:pPr marL="457200" indent="-457200">
              <a:buAutoNum type="alphaUcPeriod"/>
            </a:pPr>
            <a:r>
              <a:rPr lang="en-US" dirty="0" smtClean="0">
                <a:latin typeface="Georgia" panose="02040502050405020303" pitchFamily="18" charset="0"/>
              </a:rPr>
              <a:t>George Washington</a:t>
            </a:r>
          </a:p>
          <a:p>
            <a:pPr marL="457200" indent="-457200">
              <a:buAutoNum type="alphaUcPeriod"/>
            </a:pPr>
            <a:r>
              <a:rPr lang="en-US" dirty="0" smtClean="0">
                <a:latin typeface="Georgia" panose="02040502050405020303" pitchFamily="18" charset="0"/>
              </a:rPr>
              <a:t>Abraham Lincoln</a:t>
            </a:r>
          </a:p>
          <a:p>
            <a:pPr marL="457200" indent="-457200">
              <a:buAutoNum type="alphaUcPeriod"/>
            </a:pPr>
            <a:r>
              <a:rPr lang="en-US" dirty="0" smtClean="0">
                <a:latin typeface="Georgia" panose="02040502050405020303" pitchFamily="18" charset="0"/>
              </a:rPr>
              <a:t>Grover Cleveland</a:t>
            </a:r>
          </a:p>
          <a:p>
            <a:pPr marL="457200" indent="-457200">
              <a:buAutoNum type="alphaUcPeriod"/>
            </a:pPr>
            <a:r>
              <a:rPr lang="en-US" dirty="0" smtClean="0">
                <a:latin typeface="Georgia" panose="02040502050405020303" pitchFamily="18" charset="0"/>
              </a:rPr>
              <a:t>Thomas Jefferson</a:t>
            </a:r>
            <a:endParaRPr lang="en-US" dirty="0">
              <a:latin typeface="Georgia" panose="02040502050405020303" pitchFamily="18" charset="0"/>
            </a:endParaRPr>
          </a:p>
        </p:txBody>
      </p:sp>
    </p:spTree>
    <p:extLst>
      <p:ext uri="{BB962C8B-B14F-4D97-AF65-F5344CB8AC3E}">
        <p14:creationId xmlns:p14="http://schemas.microsoft.com/office/powerpoint/2010/main" val="4229677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dirty="0" smtClean="0">
                <a:solidFill>
                  <a:schemeClr val="accent1"/>
                </a:solidFill>
                <a:latin typeface="Georgia" panose="02040502050405020303" pitchFamily="18" charset="0"/>
              </a:rPr>
              <a:t>Out of every 100 people who get shingles, how many will get it again?</a:t>
            </a:r>
            <a:endParaRPr lang="en-US" dirty="0">
              <a:solidFill>
                <a:schemeClr val="accent1"/>
              </a:solidFill>
              <a:latin typeface="Georgia" panose="02040502050405020303" pitchFamily="18" charset="0"/>
            </a:endParaRPr>
          </a:p>
        </p:txBody>
      </p:sp>
      <p:sp>
        <p:nvSpPr>
          <p:cNvPr id="3" name="Content Placeholder 2"/>
          <p:cNvSpPr>
            <a:spLocks noGrp="1"/>
          </p:cNvSpPr>
          <p:nvPr>
            <p:ph idx="1"/>
          </p:nvPr>
        </p:nvSpPr>
        <p:spPr>
          <a:xfrm>
            <a:off x="457200" y="1676400"/>
            <a:ext cx="8229600" cy="4267200"/>
          </a:xfrm>
        </p:spPr>
        <p:txBody>
          <a:bodyPr/>
          <a:lstStyle/>
          <a:p>
            <a:pPr marL="457200" indent="-457200">
              <a:buAutoNum type="alphaUcPeriod"/>
            </a:pPr>
            <a:r>
              <a:rPr lang="en-US" dirty="0" smtClean="0">
                <a:latin typeface="Georgia" panose="02040502050405020303" pitchFamily="18" charset="0"/>
              </a:rPr>
              <a:t>0</a:t>
            </a:r>
          </a:p>
          <a:p>
            <a:pPr marL="457200" indent="-457200">
              <a:buAutoNum type="alphaUcPeriod"/>
            </a:pPr>
            <a:r>
              <a:rPr lang="en-US" dirty="0" smtClean="0">
                <a:latin typeface="Georgia" panose="02040502050405020303" pitchFamily="18" charset="0"/>
              </a:rPr>
              <a:t>5</a:t>
            </a:r>
          </a:p>
          <a:p>
            <a:pPr marL="457200" indent="-457200">
              <a:buAutoNum type="alphaUcPeriod"/>
            </a:pPr>
            <a:r>
              <a:rPr lang="en-US" dirty="0" smtClean="0">
                <a:latin typeface="Georgia" panose="02040502050405020303" pitchFamily="18" charset="0"/>
              </a:rPr>
              <a:t>10</a:t>
            </a:r>
          </a:p>
          <a:p>
            <a:pPr marL="457200" indent="-457200">
              <a:buAutoNum type="alphaUcPeriod"/>
            </a:pPr>
            <a:r>
              <a:rPr lang="en-US" dirty="0" smtClean="0">
                <a:latin typeface="Georgia" panose="02040502050405020303" pitchFamily="18" charset="0"/>
              </a:rPr>
              <a:t>20</a:t>
            </a:r>
            <a:endParaRPr lang="en-US" dirty="0">
              <a:latin typeface="Georgia" panose="02040502050405020303" pitchFamily="18" charset="0"/>
            </a:endParaRPr>
          </a:p>
        </p:txBody>
      </p:sp>
    </p:spTree>
    <p:extLst>
      <p:ext uri="{BB962C8B-B14F-4D97-AF65-F5344CB8AC3E}">
        <p14:creationId xmlns:p14="http://schemas.microsoft.com/office/powerpoint/2010/main" val="1570946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solidFill>
                <a:latin typeface="Georgia" panose="02040502050405020303" pitchFamily="18" charset="0"/>
              </a:rPr>
              <a:t>Maternal Child Health Services and Trends</a:t>
            </a:r>
            <a:endParaRPr lang="en-US" dirty="0">
              <a:solidFill>
                <a:schemeClr val="accent1"/>
              </a:solidFill>
              <a:latin typeface="Georgia" panose="02040502050405020303" pitchFamily="18" charset="0"/>
            </a:endParaRPr>
          </a:p>
        </p:txBody>
      </p:sp>
      <p:sp>
        <p:nvSpPr>
          <p:cNvPr id="4" name="Subtitle 3"/>
          <p:cNvSpPr>
            <a:spLocks noGrp="1"/>
          </p:cNvSpPr>
          <p:nvPr>
            <p:ph type="subTitle" idx="1"/>
          </p:nvPr>
        </p:nvSpPr>
        <p:spPr/>
        <p:txBody>
          <a:bodyPr/>
          <a:lstStyle/>
          <a:p>
            <a:r>
              <a:rPr lang="en-US" dirty="0">
                <a:latin typeface="Georgia" panose="02040502050405020303" pitchFamily="18" charset="0"/>
              </a:rPr>
              <a:t>Patricia Yoder, RN, MSN</a:t>
            </a:r>
          </a:p>
        </p:txBody>
      </p:sp>
    </p:spTree>
    <p:extLst>
      <p:ext uri="{BB962C8B-B14F-4D97-AF65-F5344CB8AC3E}">
        <p14:creationId xmlns:p14="http://schemas.microsoft.com/office/powerpoint/2010/main" val="22285875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mn-lt"/>
              </a:rPr>
              <a:t>Home Visiting Services</a:t>
            </a:r>
          </a:p>
        </p:txBody>
      </p:sp>
      <p:sp>
        <p:nvSpPr>
          <p:cNvPr id="3" name="Content Placeholder 2"/>
          <p:cNvSpPr>
            <a:spLocks noGrp="1"/>
          </p:cNvSpPr>
          <p:nvPr>
            <p:ph idx="1"/>
          </p:nvPr>
        </p:nvSpPr>
        <p:spPr/>
        <p:txBody>
          <a:bodyPr/>
          <a:lstStyle/>
          <a:p>
            <a:pPr marL="0" indent="0">
              <a:buNone/>
            </a:pPr>
            <a:r>
              <a:rPr lang="en-US" dirty="0"/>
              <a:t>History of MCH home visiting at </a:t>
            </a:r>
            <a:r>
              <a:rPr lang="en-US" dirty="0" smtClean="0"/>
              <a:t>CCHD</a:t>
            </a:r>
          </a:p>
          <a:p>
            <a:pPr>
              <a:lnSpc>
                <a:spcPct val="150000"/>
              </a:lnSpc>
              <a:buFont typeface="Arial" pitchFamily="34" charset="0"/>
              <a:buChar char="•"/>
              <a:defRPr/>
            </a:pPr>
            <a:r>
              <a:rPr lang="en-US" sz="2800" dirty="0"/>
              <a:t>Title V</a:t>
            </a:r>
          </a:p>
          <a:p>
            <a:pPr>
              <a:lnSpc>
                <a:spcPct val="150000"/>
              </a:lnSpc>
              <a:buFont typeface="Arial" pitchFamily="34" charset="0"/>
              <a:buChar char="•"/>
              <a:defRPr/>
            </a:pPr>
            <a:r>
              <a:rPr lang="en-US" sz="2800" dirty="0"/>
              <a:t>Nurse-Family Partnership</a:t>
            </a:r>
          </a:p>
          <a:p>
            <a:pPr>
              <a:lnSpc>
                <a:spcPct val="150000"/>
              </a:lnSpc>
              <a:buFont typeface="Arial" pitchFamily="34" charset="0"/>
              <a:buChar char="•"/>
              <a:defRPr/>
            </a:pPr>
            <a:r>
              <a:rPr lang="en-US" sz="2800" dirty="0"/>
              <a:t>MIECHV</a:t>
            </a:r>
          </a:p>
          <a:p>
            <a:endParaRPr lang="en-US" dirty="0"/>
          </a:p>
          <a:p>
            <a:endParaRPr lang="en-US" dirty="0"/>
          </a:p>
        </p:txBody>
      </p:sp>
      <p:pic>
        <p:nvPicPr>
          <p:cNvPr id="4" name="Picture 4" descr="Janaya's pictures 004.jpg"/>
          <p:cNvPicPr>
            <a:picLocks noChangeAspect="1"/>
          </p:cNvPicPr>
          <p:nvPr/>
        </p:nvPicPr>
        <p:blipFill>
          <a:blip r:embed="rId2" cstate="print"/>
          <a:srcRect/>
          <a:stretch>
            <a:fillRect/>
          </a:stretch>
        </p:blipFill>
        <p:spPr bwMode="auto">
          <a:xfrm>
            <a:off x="5486400" y="2743200"/>
            <a:ext cx="2971800" cy="2228850"/>
          </a:xfrm>
          <a:prstGeom prst="rect">
            <a:avLst/>
          </a:prstGeom>
          <a:noFill/>
          <a:ln w="9525">
            <a:noFill/>
            <a:miter lim="800000"/>
            <a:headEnd/>
            <a:tailEnd/>
          </a:ln>
        </p:spPr>
      </p:pic>
    </p:spTree>
    <p:extLst>
      <p:ext uri="{BB962C8B-B14F-4D97-AF65-F5344CB8AC3E}">
        <p14:creationId xmlns:p14="http://schemas.microsoft.com/office/powerpoint/2010/main" val="3663112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
            </a:r>
            <a:br>
              <a:rPr lang="en-US" dirty="0">
                <a:solidFill>
                  <a:schemeClr val="accent1"/>
                </a:solidFill>
              </a:rPr>
            </a:br>
            <a:r>
              <a:rPr lang="en-US" dirty="0">
                <a:solidFill>
                  <a:schemeClr val="accent1"/>
                </a:solidFill>
              </a:rPr>
              <a:t/>
            </a:r>
            <a:br>
              <a:rPr lang="en-US" dirty="0">
                <a:solidFill>
                  <a:schemeClr val="accent1"/>
                </a:solidFill>
              </a:rPr>
            </a:br>
            <a:r>
              <a:rPr lang="en-US" sz="4800" dirty="0">
                <a:solidFill>
                  <a:schemeClr val="accent1"/>
                </a:solidFill>
                <a:latin typeface="+mn-lt"/>
              </a:rPr>
              <a:t>Referrals</a:t>
            </a:r>
            <a:r>
              <a:rPr lang="en-US" dirty="0">
                <a:solidFill>
                  <a:schemeClr val="accent1"/>
                </a:solidFill>
              </a:rPr>
              <a:t/>
            </a:r>
            <a:br>
              <a:rPr lang="en-US" dirty="0">
                <a:solidFill>
                  <a:schemeClr val="accent1"/>
                </a:solidFill>
              </a:rPr>
            </a:br>
            <a:r>
              <a:rPr lang="en-US" dirty="0">
                <a:solidFill>
                  <a:schemeClr val="accent1"/>
                </a:solidFill>
              </a:rPr>
              <a:t/>
            </a:r>
            <a:br>
              <a:rPr lang="en-US" dirty="0">
                <a:solidFill>
                  <a:schemeClr val="accent1"/>
                </a:solidFill>
              </a:rPr>
            </a:br>
            <a:endParaRPr lang="en-US" dirty="0">
              <a:solidFill>
                <a:schemeClr val="accent1"/>
              </a:solidFill>
            </a:endParaRPr>
          </a:p>
        </p:txBody>
      </p:sp>
      <p:sp>
        <p:nvSpPr>
          <p:cNvPr id="4" name="Content Placeholder 3"/>
          <p:cNvSpPr>
            <a:spLocks noGrp="1"/>
          </p:cNvSpPr>
          <p:nvPr>
            <p:ph idx="1"/>
          </p:nvPr>
        </p:nvSpPr>
        <p:spPr/>
        <p:txBody>
          <a:bodyPr/>
          <a:lstStyle/>
          <a:p>
            <a:r>
              <a:rPr lang="en-US" sz="2400" dirty="0"/>
              <a:t>Adolescent  pregnancy/parent</a:t>
            </a:r>
          </a:p>
          <a:p>
            <a:r>
              <a:rPr lang="en-US" sz="2400" dirty="0"/>
              <a:t>At risk for preterm delivery</a:t>
            </a:r>
          </a:p>
          <a:p>
            <a:r>
              <a:rPr lang="en-US" sz="2400" dirty="0"/>
              <a:t>Special prenatal health concerns</a:t>
            </a:r>
          </a:p>
          <a:p>
            <a:r>
              <a:rPr lang="en-US" sz="2400" dirty="0"/>
              <a:t>Psychosocial issues (drug/alcohol abuse, domestic violence, depression, etc.)</a:t>
            </a:r>
          </a:p>
          <a:p>
            <a:r>
              <a:rPr lang="en-US" sz="2400" dirty="0"/>
              <a:t>Infant bonding/parenting concerns</a:t>
            </a:r>
          </a:p>
          <a:p>
            <a:r>
              <a:rPr lang="en-US" sz="2400" dirty="0"/>
              <a:t>Infant with special health needs</a:t>
            </a:r>
          </a:p>
          <a:p>
            <a:endParaRPr lang="en-US" dirty="0"/>
          </a:p>
        </p:txBody>
      </p:sp>
    </p:spTree>
    <p:extLst>
      <p:ext uri="{BB962C8B-B14F-4D97-AF65-F5344CB8AC3E}">
        <p14:creationId xmlns:p14="http://schemas.microsoft.com/office/powerpoint/2010/main" val="170121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solidFill>
                  <a:schemeClr val="accent1"/>
                </a:solidFill>
                <a:latin typeface="+mn-lt"/>
              </a:rPr>
              <a:t>Community Partners</a:t>
            </a:r>
          </a:p>
        </p:txBody>
      </p:sp>
      <p:sp>
        <p:nvSpPr>
          <p:cNvPr id="3" name="Content Placeholder 2"/>
          <p:cNvSpPr>
            <a:spLocks noGrp="1"/>
          </p:cNvSpPr>
          <p:nvPr>
            <p:ph idx="1"/>
          </p:nvPr>
        </p:nvSpPr>
        <p:spPr>
          <a:xfrm>
            <a:off x="457200" y="1524000"/>
            <a:ext cx="8229600" cy="4267200"/>
          </a:xfrm>
        </p:spPr>
        <p:txBody>
          <a:bodyPr/>
          <a:lstStyle/>
          <a:p>
            <a:pPr>
              <a:defRPr/>
            </a:pPr>
            <a:r>
              <a:rPr lang="en-US" sz="2400" dirty="0"/>
              <a:t>Prenatal Care Providers</a:t>
            </a:r>
          </a:p>
          <a:p>
            <a:pPr>
              <a:defRPr/>
            </a:pPr>
            <a:r>
              <a:rPr lang="en-US" sz="2400" dirty="0"/>
              <a:t>Healthy Start/Family Center</a:t>
            </a:r>
          </a:p>
          <a:p>
            <a:pPr>
              <a:defRPr/>
            </a:pPr>
            <a:r>
              <a:rPr lang="en-US" sz="2400" dirty="0"/>
              <a:t>School Nurses</a:t>
            </a:r>
          </a:p>
          <a:p>
            <a:pPr>
              <a:defRPr/>
            </a:pPr>
            <a:r>
              <a:rPr lang="en-US" sz="2400" dirty="0"/>
              <a:t>CCIU/Young Parents Program</a:t>
            </a:r>
          </a:p>
          <a:p>
            <a:pPr>
              <a:defRPr/>
            </a:pPr>
            <a:r>
              <a:rPr lang="en-US" sz="2400" dirty="0"/>
              <a:t>Crisis Pregnancy Centers</a:t>
            </a:r>
          </a:p>
          <a:p>
            <a:pPr>
              <a:defRPr/>
            </a:pPr>
            <a:r>
              <a:rPr lang="en-US" sz="2400" dirty="0"/>
              <a:t>CC Dept. of Drug &amp; Alcohol</a:t>
            </a:r>
          </a:p>
          <a:p>
            <a:pPr>
              <a:defRPr/>
            </a:pPr>
            <a:r>
              <a:rPr lang="en-US" sz="2400" dirty="0"/>
              <a:t>Early Intervention; CYF</a:t>
            </a:r>
          </a:p>
          <a:p>
            <a:pPr>
              <a:defRPr/>
            </a:pPr>
            <a:r>
              <a:rPr lang="en-US" sz="2400" dirty="0"/>
              <a:t>Community </a:t>
            </a:r>
            <a:r>
              <a:rPr lang="en-US" sz="2400" dirty="0" smtClean="0"/>
              <a:t>funders</a:t>
            </a:r>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09800"/>
            <a:ext cx="25908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526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latin typeface="+mn-lt"/>
              </a:rPr>
              <a:t>CCHD Collaboration</a:t>
            </a:r>
            <a:endParaRPr lang="en-US" dirty="0">
              <a:solidFill>
                <a:schemeClr val="accent1"/>
              </a:solidFill>
              <a:latin typeface="+mn-lt"/>
            </a:endParaRPr>
          </a:p>
        </p:txBody>
      </p:sp>
      <p:sp>
        <p:nvSpPr>
          <p:cNvPr id="3" name="Content Placeholder 2"/>
          <p:cNvSpPr>
            <a:spLocks noGrp="1"/>
          </p:cNvSpPr>
          <p:nvPr>
            <p:ph idx="1"/>
          </p:nvPr>
        </p:nvSpPr>
        <p:spPr/>
        <p:txBody>
          <a:bodyPr/>
          <a:lstStyle/>
          <a:p>
            <a:r>
              <a:rPr lang="en-US" sz="2800" dirty="0"/>
              <a:t>WIC</a:t>
            </a:r>
          </a:p>
          <a:p>
            <a:r>
              <a:rPr lang="en-US" sz="2800" dirty="0"/>
              <a:t>Immunizations</a:t>
            </a:r>
          </a:p>
          <a:p>
            <a:r>
              <a:rPr lang="en-US" sz="2800" dirty="0"/>
              <a:t>Cribs for Kids</a:t>
            </a:r>
          </a:p>
          <a:p>
            <a:r>
              <a:rPr lang="en-US" sz="2800" dirty="0"/>
              <a:t>TB</a:t>
            </a:r>
          </a:p>
          <a:p>
            <a:r>
              <a:rPr lang="en-US" sz="2800" dirty="0"/>
              <a:t>STD/HIV</a:t>
            </a:r>
          </a:p>
          <a:p>
            <a:r>
              <a:rPr lang="en-US" sz="2800" dirty="0"/>
              <a:t>Lead/Healthy </a:t>
            </a:r>
            <a:r>
              <a:rPr lang="en-US" sz="2800" dirty="0" smtClean="0"/>
              <a:t>Homes</a:t>
            </a:r>
            <a:endParaRPr lang="en-US" sz="2800" dirty="0"/>
          </a:p>
        </p:txBody>
      </p:sp>
    </p:spTree>
    <p:extLst>
      <p:ext uri="{BB962C8B-B14F-4D97-AF65-F5344CB8AC3E}">
        <p14:creationId xmlns:p14="http://schemas.microsoft.com/office/powerpoint/2010/main" val="431353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
            <a:ext cx="8229600" cy="1143000"/>
          </a:xfrm>
        </p:spPr>
        <p:txBody>
          <a:bodyPr/>
          <a:lstStyle/>
          <a:p>
            <a:r>
              <a:rPr lang="en-US" sz="4000" dirty="0">
                <a:solidFill>
                  <a:schemeClr val="accent1"/>
                </a:solidFill>
                <a:latin typeface="+mn-lt"/>
              </a:rPr>
              <a:t>Early Childhood Trends </a:t>
            </a:r>
          </a:p>
        </p:txBody>
      </p:sp>
      <p:sp>
        <p:nvSpPr>
          <p:cNvPr id="3" name="Content Placeholder 2"/>
          <p:cNvSpPr>
            <a:spLocks noGrp="1"/>
          </p:cNvSpPr>
          <p:nvPr>
            <p:ph idx="1"/>
          </p:nvPr>
        </p:nvSpPr>
        <p:spPr>
          <a:xfrm>
            <a:off x="457200" y="1295400"/>
            <a:ext cx="8229600" cy="4267200"/>
          </a:xfrm>
        </p:spPr>
        <p:txBody>
          <a:bodyPr/>
          <a:lstStyle/>
          <a:p>
            <a:r>
              <a:rPr lang="en-US" sz="2400" dirty="0"/>
              <a:t>Evidence-Based Programming</a:t>
            </a:r>
          </a:p>
          <a:p>
            <a:r>
              <a:rPr lang="en-US" sz="2400" dirty="0"/>
              <a:t>Early Brain Development</a:t>
            </a:r>
          </a:p>
          <a:p>
            <a:r>
              <a:rPr lang="en-US" sz="2400" dirty="0"/>
              <a:t>Social-Emotional Health</a:t>
            </a:r>
          </a:p>
          <a:p>
            <a:r>
              <a:rPr lang="en-US" sz="2400" dirty="0"/>
              <a:t>Life Course Perspective</a:t>
            </a:r>
          </a:p>
          <a:p>
            <a:r>
              <a:rPr lang="en-US" sz="2400" dirty="0"/>
              <a:t>Toxic Stress/ACE’s</a:t>
            </a:r>
          </a:p>
          <a:p>
            <a:r>
              <a:rPr lang="en-US" sz="2400" dirty="0"/>
              <a:t>Trauma-informed Practice </a:t>
            </a:r>
          </a:p>
          <a:p>
            <a:r>
              <a:rPr lang="en-US" sz="2400" dirty="0"/>
              <a:t>Resilience/Protective Factors</a:t>
            </a:r>
          </a:p>
          <a:p>
            <a:r>
              <a:rPr lang="en-US" sz="2400" dirty="0"/>
              <a:t>Strengthening Families Framework</a:t>
            </a:r>
          </a:p>
          <a:p>
            <a:r>
              <a:rPr lang="en-US" sz="2400" dirty="0"/>
              <a:t>Two Generation Approach</a:t>
            </a:r>
          </a:p>
          <a:p>
            <a:r>
              <a:rPr lang="en-US" sz="2400" dirty="0"/>
              <a:t>Motivational Interviewing</a:t>
            </a:r>
          </a:p>
          <a:p>
            <a:endParaRPr lang="en-US" dirty="0"/>
          </a:p>
        </p:txBody>
      </p:sp>
    </p:spTree>
    <p:extLst>
      <p:ext uri="{BB962C8B-B14F-4D97-AF65-F5344CB8AC3E}">
        <p14:creationId xmlns:p14="http://schemas.microsoft.com/office/powerpoint/2010/main" val="3081708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1F497D">
                    <a:lumMod val="60000"/>
                    <a:lumOff val="40000"/>
                  </a:srgbClr>
                </a:solidFill>
                <a:latin typeface="Georgia"/>
              </a:rPr>
              <a:t>Sources of Reports</a:t>
            </a:r>
            <a:endParaRPr lang="en-US" dirty="0"/>
          </a:p>
        </p:txBody>
      </p:sp>
      <p:sp>
        <p:nvSpPr>
          <p:cNvPr id="3" name="Content Placeholder 2"/>
          <p:cNvSpPr>
            <a:spLocks noGrp="1"/>
          </p:cNvSpPr>
          <p:nvPr>
            <p:ph idx="1"/>
          </p:nvPr>
        </p:nvSpPr>
        <p:spPr>
          <a:xfrm>
            <a:off x="457200" y="1219200"/>
            <a:ext cx="8229600" cy="4267200"/>
          </a:xfrm>
        </p:spPr>
        <p:txBody>
          <a:bodyPr/>
          <a:lstStyle/>
          <a:p>
            <a:pPr>
              <a:buFont typeface="Arial" pitchFamily="34" charset="0"/>
              <a:buChar char="•"/>
              <a:defRPr/>
            </a:pPr>
            <a:r>
              <a:rPr lang="en-US" sz="2400" dirty="0">
                <a:latin typeface="Georgia" panose="02040502050405020303" pitchFamily="18" charset="0"/>
              </a:rPr>
              <a:t>Electronic </a:t>
            </a:r>
            <a:r>
              <a:rPr lang="en-US" sz="2400" dirty="0" smtClean="0">
                <a:latin typeface="Georgia" panose="02040502050405020303" pitchFamily="18" charset="0"/>
              </a:rPr>
              <a:t>Reporting - PA NEDSS</a:t>
            </a:r>
            <a:endParaRPr lang="en-US" sz="2400" dirty="0">
              <a:latin typeface="Georgia" panose="02040502050405020303" pitchFamily="18" charset="0"/>
            </a:endParaRPr>
          </a:p>
          <a:p>
            <a:pPr lvl="1">
              <a:buFont typeface="Georgia" panose="02040502050405020303" pitchFamily="18" charset="0"/>
              <a:buChar char="─"/>
              <a:defRPr/>
            </a:pPr>
            <a:r>
              <a:rPr lang="en-US" sz="2000" dirty="0">
                <a:latin typeface="Georgia" panose="02040502050405020303" pitchFamily="18" charset="0"/>
              </a:rPr>
              <a:t>National Electronic Disease Surveillance System</a:t>
            </a:r>
          </a:p>
          <a:p>
            <a:pPr marL="457200" lvl="1" indent="0">
              <a:buNone/>
              <a:defRPr/>
            </a:pPr>
            <a:endParaRPr lang="en-US" sz="2000" dirty="0">
              <a:latin typeface="Georgia" panose="02040502050405020303" pitchFamily="18" charset="0"/>
            </a:endParaRPr>
          </a:p>
          <a:p>
            <a:pPr>
              <a:buFont typeface="Arial" pitchFamily="34" charset="0"/>
              <a:buChar char="•"/>
              <a:defRPr/>
            </a:pPr>
            <a:r>
              <a:rPr lang="en-US" sz="2400" dirty="0">
                <a:latin typeface="Georgia" panose="02040502050405020303" pitchFamily="18" charset="0"/>
              </a:rPr>
              <a:t>Phone Reports</a:t>
            </a:r>
          </a:p>
          <a:p>
            <a:pPr>
              <a:buFont typeface="Arial" pitchFamily="34" charset="0"/>
              <a:buChar char="•"/>
              <a:defRPr/>
            </a:pPr>
            <a:r>
              <a:rPr lang="en-US" sz="2400" dirty="0">
                <a:latin typeface="Georgia" panose="02040502050405020303" pitchFamily="18" charset="0"/>
              </a:rPr>
              <a:t>Web-based </a:t>
            </a:r>
            <a:r>
              <a:rPr lang="en-US" sz="2400" dirty="0" smtClean="0">
                <a:latin typeface="Georgia" panose="02040502050405020303" pitchFamily="18" charset="0"/>
              </a:rPr>
              <a:t>Reports</a:t>
            </a:r>
          </a:p>
          <a:p>
            <a:pPr lvl="1">
              <a:buFont typeface="Georgia" panose="02040502050405020303" pitchFamily="18" charset="0"/>
              <a:buChar char="─"/>
              <a:defRPr/>
            </a:pPr>
            <a:r>
              <a:rPr lang="en-US" sz="1800" dirty="0" smtClean="0">
                <a:latin typeface="Georgia" panose="02040502050405020303" pitchFamily="18" charset="0"/>
                <a:hlinkClick r:id="rId3"/>
              </a:rPr>
              <a:t>www.chesco.org/health</a:t>
            </a:r>
            <a:r>
              <a:rPr lang="en-US" sz="1800" dirty="0" smtClean="0">
                <a:latin typeface="Georgia" panose="02040502050405020303" pitchFamily="18" charset="0"/>
              </a:rPr>
              <a:t> </a:t>
            </a:r>
            <a:endParaRPr lang="en-US" sz="2100" dirty="0">
              <a:latin typeface="Georgia" panose="02040502050405020303" pitchFamily="18" charset="0"/>
            </a:endParaRPr>
          </a:p>
          <a:p>
            <a:pPr>
              <a:buFont typeface="Arial" pitchFamily="34" charset="0"/>
              <a:buChar char="•"/>
              <a:defRPr/>
            </a:pPr>
            <a:r>
              <a:rPr lang="en-US" sz="2400" dirty="0" smtClean="0">
                <a:latin typeface="Georgia" panose="02040502050405020303" pitchFamily="18" charset="0"/>
              </a:rPr>
              <a:t>Fax</a:t>
            </a:r>
            <a:endParaRPr lang="en-US" sz="2400" dirty="0">
              <a:latin typeface="Georgia" panose="02040502050405020303"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3183" b="19351"/>
          <a:stretch/>
        </p:blipFill>
        <p:spPr>
          <a:xfrm>
            <a:off x="3886200" y="2209800"/>
            <a:ext cx="4906926" cy="3409507"/>
          </a:xfrm>
          <a:prstGeom prst="rect">
            <a:avLst/>
          </a:prstGeom>
        </p:spPr>
      </p:pic>
      <p:sp>
        <p:nvSpPr>
          <p:cNvPr id="8" name="Oval 7"/>
          <p:cNvSpPr/>
          <p:nvPr/>
        </p:nvSpPr>
        <p:spPr>
          <a:xfrm>
            <a:off x="3657600" y="4533900"/>
            <a:ext cx="2209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995976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1"/>
                </a:solidFill>
                <a:latin typeface="+mn-lt"/>
              </a:rPr>
              <a:t>What is a </a:t>
            </a:r>
            <a:r>
              <a:rPr lang="en-US" sz="3600" dirty="0" smtClean="0">
                <a:solidFill>
                  <a:schemeClr val="accent1"/>
                </a:solidFill>
                <a:latin typeface="+mn-lt"/>
              </a:rPr>
              <a:t>Two-Generation Approach</a:t>
            </a:r>
            <a:r>
              <a:rPr lang="en-US" sz="3600" dirty="0">
                <a:solidFill>
                  <a:schemeClr val="accent1"/>
                </a:solidFill>
                <a:latin typeface="+mn-lt"/>
              </a:rPr>
              <a:t>?</a:t>
            </a:r>
            <a:r>
              <a:rPr lang="en-US" dirty="0"/>
              <a:t/>
            </a:r>
            <a:br>
              <a:rPr lang="en-US" dirty="0"/>
            </a:b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8174" y="1219200"/>
            <a:ext cx="8126672"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8610" y="4495800"/>
            <a:ext cx="8305800" cy="1200329"/>
          </a:xfrm>
          <a:prstGeom prst="rect">
            <a:avLst/>
          </a:prstGeom>
        </p:spPr>
        <p:txBody>
          <a:bodyPr wrap="square">
            <a:spAutoFit/>
          </a:bodyPr>
          <a:lstStyle/>
          <a:p>
            <a:pPr fontAlgn="base">
              <a:spcBef>
                <a:spcPct val="0"/>
              </a:spcBef>
              <a:spcAft>
                <a:spcPct val="0"/>
              </a:spcAft>
            </a:pPr>
            <a:r>
              <a:rPr lang="en-US" sz="2400" dirty="0">
                <a:solidFill>
                  <a:prstClr val="black"/>
                </a:solidFill>
              </a:rPr>
              <a:t>Two-generation approaches provide opportunities for and meet the needs of vulnerable children and their parents together. </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90260"/>
            <a:ext cx="914400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6435" y="5960109"/>
            <a:ext cx="6159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940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dirty="0">
                <a:solidFill>
                  <a:schemeClr val="accent1"/>
                </a:solidFill>
                <a:latin typeface="+mn-lt"/>
              </a:rPr>
              <a:t>What are Adverse Childhood Experiences (ACE)?</a:t>
            </a:r>
            <a:br>
              <a:rPr lang="en-US" sz="3600" dirty="0">
                <a:solidFill>
                  <a:schemeClr val="accent1"/>
                </a:solidFill>
                <a:latin typeface="+mn-lt"/>
              </a:rPr>
            </a:br>
            <a:endParaRPr lang="en-US" sz="3600" dirty="0">
              <a:solidFill>
                <a:schemeClr val="accent1"/>
              </a:solidFill>
              <a:latin typeface="+mn-lt"/>
            </a:endParaRPr>
          </a:p>
        </p:txBody>
      </p:sp>
      <p:pic>
        <p:nvPicPr>
          <p:cNvPr id="1638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363778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52600"/>
            <a:ext cx="41148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4156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a:solidFill>
                  <a:srgbClr val="4F81BD"/>
                </a:solidFill>
                <a:latin typeface="Georgia"/>
              </a:rPr>
              <a:t>What are Adverse Childhood Experiences (ACE)?</a:t>
            </a:r>
            <a:br>
              <a:rPr lang="en-US" sz="3600" dirty="0">
                <a:solidFill>
                  <a:srgbClr val="4F81BD"/>
                </a:solidFill>
                <a:latin typeface="Georgia"/>
              </a:rPr>
            </a:br>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801699"/>
            <a:ext cx="3481118" cy="25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27355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4495800"/>
            <a:ext cx="3262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9556" y="4476750"/>
            <a:ext cx="28527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0143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a:solidFill>
                  <a:srgbClr val="4F81BD"/>
                </a:solidFill>
                <a:latin typeface="Georgia"/>
              </a:rPr>
              <a:t>What are Adverse Childhood Experiences (ACE)?</a:t>
            </a:r>
            <a:br>
              <a:rPr lang="en-US" sz="3600" dirty="0">
                <a:solidFill>
                  <a:srgbClr val="4F81BD"/>
                </a:solidFill>
                <a:latin typeface="Georgia"/>
              </a:rPr>
            </a:br>
            <a:endParaRPr 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912524"/>
            <a:ext cx="3048000" cy="269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952749"/>
            <a:ext cx="70643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2286000"/>
            <a:ext cx="3505200" cy="211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485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600" dirty="0">
                <a:solidFill>
                  <a:schemeClr val="accent1"/>
                </a:solidFill>
                <a:latin typeface="+mn-lt"/>
              </a:rPr>
              <a:t>Two Strategies for the Prevention of </a:t>
            </a:r>
            <a:br>
              <a:rPr lang="en-US" sz="3600" dirty="0">
                <a:solidFill>
                  <a:schemeClr val="accent1"/>
                </a:solidFill>
                <a:latin typeface="+mn-lt"/>
              </a:rPr>
            </a:br>
            <a:r>
              <a:rPr lang="en-US" sz="3600" dirty="0">
                <a:solidFill>
                  <a:schemeClr val="accent1"/>
                </a:solidFill>
                <a:latin typeface="+mn-lt"/>
              </a:rPr>
              <a:t>Toxic Stress</a:t>
            </a:r>
            <a:br>
              <a:rPr lang="en-US" sz="3600" dirty="0">
                <a:solidFill>
                  <a:schemeClr val="accent1"/>
                </a:solidFill>
                <a:latin typeface="+mn-lt"/>
              </a:rPr>
            </a:br>
            <a:endParaRPr lang="en-US" sz="3600" dirty="0">
              <a:solidFill>
                <a:schemeClr val="accent1"/>
              </a:solidFill>
              <a:latin typeface="+mn-lt"/>
            </a:endParaRP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7974" y="2590800"/>
            <a:ext cx="548688" cy="289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2748"/>
            <a:ext cx="22558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149" y="2137410"/>
            <a:ext cx="549275"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105400"/>
            <a:ext cx="40671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051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mn-lt"/>
              </a:rPr>
              <a:t>Positive CCHD Outcomes</a:t>
            </a:r>
          </a:p>
        </p:txBody>
      </p:sp>
      <p:sp>
        <p:nvSpPr>
          <p:cNvPr id="3" name="Content Placeholder 2"/>
          <p:cNvSpPr>
            <a:spLocks noGrp="1"/>
          </p:cNvSpPr>
          <p:nvPr>
            <p:ph idx="1"/>
          </p:nvPr>
        </p:nvSpPr>
        <p:spPr/>
        <p:txBody>
          <a:bodyPr/>
          <a:lstStyle/>
          <a:p>
            <a:r>
              <a:rPr lang="en-US" sz="2800" dirty="0"/>
              <a:t>Fewer preterm and low birthweight infants</a:t>
            </a:r>
          </a:p>
          <a:p>
            <a:r>
              <a:rPr lang="en-US" sz="2800" dirty="0"/>
              <a:t>Increased breastfeeding</a:t>
            </a:r>
          </a:p>
          <a:p>
            <a:r>
              <a:rPr lang="en-US" sz="2800" dirty="0"/>
              <a:t>Positive  school retention</a:t>
            </a:r>
          </a:p>
          <a:p>
            <a:r>
              <a:rPr lang="en-US" sz="2800" dirty="0"/>
              <a:t>Decreased accidental injuries &amp; ingestions</a:t>
            </a:r>
          </a:p>
          <a:p>
            <a:r>
              <a:rPr lang="en-US" sz="2800" dirty="0"/>
              <a:t>Prevention of child abuse</a:t>
            </a:r>
          </a:p>
          <a:p>
            <a:endParaRPr lang="en-US" dirty="0"/>
          </a:p>
        </p:txBody>
      </p:sp>
    </p:spTree>
    <p:extLst>
      <p:ext uri="{BB962C8B-B14F-4D97-AF65-F5344CB8AC3E}">
        <p14:creationId xmlns:p14="http://schemas.microsoft.com/office/powerpoint/2010/main" val="1531878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smtClean="0">
                <a:solidFill>
                  <a:schemeClr val="accent1"/>
                </a:solidFill>
                <a:latin typeface="+mn-lt"/>
              </a:rPr>
              <a:t>Evidence-Based </a:t>
            </a:r>
            <a:r>
              <a:rPr lang="en-US" sz="4300" dirty="0">
                <a:solidFill>
                  <a:schemeClr val="accent1"/>
                </a:solidFill>
                <a:latin typeface="+mn-lt"/>
              </a:rPr>
              <a:t>NFP O</a:t>
            </a:r>
            <a:r>
              <a:rPr lang="en-US" sz="4300" dirty="0" smtClean="0">
                <a:solidFill>
                  <a:schemeClr val="accent1"/>
                </a:solidFill>
                <a:latin typeface="+mn-lt"/>
              </a:rPr>
              <a:t>utcomes</a:t>
            </a:r>
            <a:endParaRPr lang="en-US" sz="4300" dirty="0">
              <a:solidFill>
                <a:schemeClr val="accent1"/>
              </a:solidFill>
              <a:latin typeface="+mn-lt"/>
            </a:endParaRPr>
          </a:p>
        </p:txBody>
      </p:sp>
      <p:sp>
        <p:nvSpPr>
          <p:cNvPr id="3" name="Content Placeholder 2"/>
          <p:cNvSpPr>
            <a:spLocks noGrp="1"/>
          </p:cNvSpPr>
          <p:nvPr>
            <p:ph idx="1"/>
          </p:nvPr>
        </p:nvSpPr>
        <p:spPr>
          <a:xfrm>
            <a:off x="457200" y="1524000"/>
            <a:ext cx="8229600" cy="4267200"/>
          </a:xfrm>
        </p:spPr>
        <p:txBody>
          <a:bodyPr/>
          <a:lstStyle/>
          <a:p>
            <a:r>
              <a:rPr lang="en-US" sz="2600" dirty="0"/>
              <a:t>48% reduction in child abuse and neglect</a:t>
            </a:r>
          </a:p>
          <a:p>
            <a:r>
              <a:rPr lang="en-US" sz="2600" dirty="0"/>
              <a:t>56% reduction in ER visits for accidents and poisonings</a:t>
            </a:r>
          </a:p>
          <a:p>
            <a:r>
              <a:rPr lang="en-US" sz="2600" dirty="0"/>
              <a:t>67% reduction in behavioral and intellectual problems in children at age 6</a:t>
            </a:r>
          </a:p>
          <a:p>
            <a:r>
              <a:rPr lang="en-US" sz="2600" dirty="0"/>
              <a:t>59% reduction in arrest of children at age 15</a:t>
            </a:r>
          </a:p>
          <a:p>
            <a:r>
              <a:rPr lang="en-US" sz="2600" dirty="0"/>
              <a:t>72% fewer conviction of mothers when child is 15</a:t>
            </a:r>
          </a:p>
          <a:p>
            <a:r>
              <a:rPr lang="en-US" sz="2600" dirty="0"/>
              <a:t>$5.70 return per dollar in investment (RAND corporation study)</a:t>
            </a:r>
          </a:p>
          <a:p>
            <a:endParaRPr lang="en-US" dirty="0"/>
          </a:p>
        </p:txBody>
      </p:sp>
    </p:spTree>
    <p:extLst>
      <p:ext uri="{BB962C8B-B14F-4D97-AF65-F5344CB8AC3E}">
        <p14:creationId xmlns:p14="http://schemas.microsoft.com/office/powerpoint/2010/main" val="1162237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chemeClr val="accent1"/>
                </a:solidFill>
                <a:latin typeface="+mn-lt"/>
              </a:rPr>
              <a:t>Mother-Child Connection</a:t>
            </a:r>
          </a:p>
        </p:txBody>
      </p:sp>
      <p:sp>
        <p:nvSpPr>
          <p:cNvPr id="3" name="Content Placeholder 2"/>
          <p:cNvSpPr>
            <a:spLocks noGrp="1"/>
          </p:cNvSpPr>
          <p:nvPr>
            <p:ph idx="1"/>
          </p:nvPr>
        </p:nvSpPr>
        <p:spPr>
          <a:xfrm>
            <a:off x="457200" y="1447800"/>
            <a:ext cx="8229600" cy="4267200"/>
          </a:xfrm>
        </p:spPr>
        <p:txBody>
          <a:bodyPr/>
          <a:lstStyle/>
          <a:p>
            <a:r>
              <a:rPr lang="en-US" sz="2800" dirty="0"/>
              <a:t>“I truly believe you have made me the mother I am today.”</a:t>
            </a:r>
          </a:p>
          <a:p>
            <a:pPr marL="0" indent="0">
              <a:buNone/>
            </a:pP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67000"/>
            <a:ext cx="4419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306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Questions?</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7770571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Trivia Time!</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281783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Georgia" panose="02040502050405020303" pitchFamily="18" charset="0"/>
              </a:rPr>
              <a:t>2018 </a:t>
            </a:r>
            <a:r>
              <a:rPr lang="en-US" dirty="0">
                <a:solidFill>
                  <a:schemeClr val="tx2">
                    <a:lumMod val="60000"/>
                    <a:lumOff val="40000"/>
                  </a:schemeClr>
                </a:solidFill>
                <a:latin typeface="Georgia" panose="02040502050405020303" pitchFamily="18" charset="0"/>
              </a:rPr>
              <a:t>Hot Topics </a:t>
            </a:r>
          </a:p>
        </p:txBody>
      </p:sp>
      <p:sp>
        <p:nvSpPr>
          <p:cNvPr id="3" name="Content Placeholder 2"/>
          <p:cNvSpPr>
            <a:spLocks noGrp="1"/>
          </p:cNvSpPr>
          <p:nvPr>
            <p:ph idx="1"/>
          </p:nvPr>
        </p:nvSpPr>
        <p:spPr/>
        <p:txBody>
          <a:bodyPr/>
          <a:lstStyle/>
          <a:p>
            <a:pPr>
              <a:buClr>
                <a:schemeClr val="tx2">
                  <a:lumMod val="60000"/>
                  <a:lumOff val="40000"/>
                </a:schemeClr>
              </a:buClr>
              <a:buFont typeface="Arial" pitchFamily="34" charset="0"/>
              <a:buChar char="•"/>
            </a:pPr>
            <a:r>
              <a:rPr lang="en-US" sz="2600" dirty="0" smtClean="0">
                <a:latin typeface="Georgia" panose="02040502050405020303" pitchFamily="18" charset="0"/>
              </a:rPr>
              <a:t>Mumps Outbreak</a:t>
            </a:r>
            <a:endParaRPr lang="en-US" sz="2600" dirty="0">
              <a:latin typeface="Georgia" panose="02040502050405020303" pitchFamily="18" charset="0"/>
            </a:endParaRPr>
          </a:p>
          <a:p>
            <a:pPr lvl="1">
              <a:buClr>
                <a:schemeClr val="tx2">
                  <a:lumMod val="60000"/>
                  <a:lumOff val="40000"/>
                </a:schemeClr>
              </a:buClr>
              <a:buFont typeface="Arial" pitchFamily="34" charset="0"/>
              <a:buChar char="•"/>
            </a:pPr>
            <a:r>
              <a:rPr lang="en-US" sz="2200" dirty="0">
                <a:latin typeface="Georgia" panose="02040502050405020303" pitchFamily="18" charset="0"/>
              </a:rPr>
              <a:t>39 reported cases of mumps</a:t>
            </a:r>
            <a:r>
              <a:rPr lang="en-US" sz="2000" dirty="0">
                <a:latin typeface="Georgia" panose="02040502050405020303" pitchFamily="18" charset="0"/>
              </a:rPr>
              <a:t> </a:t>
            </a:r>
            <a:r>
              <a:rPr lang="en-US" sz="2000" dirty="0" smtClean="0">
                <a:latin typeface="Georgia" panose="02040502050405020303" pitchFamily="18" charset="0"/>
              </a:rPr>
              <a:t>2/25/2018-7/1/2018</a:t>
            </a:r>
            <a:endParaRPr lang="en-US" sz="2000" dirty="0">
              <a:latin typeface="Georgia" panose="02040502050405020303" pitchFamily="18" charset="0"/>
            </a:endParaRPr>
          </a:p>
          <a:p>
            <a:pPr lvl="2">
              <a:buClr>
                <a:schemeClr val="tx2">
                  <a:lumMod val="60000"/>
                  <a:lumOff val="40000"/>
                </a:schemeClr>
              </a:buClr>
              <a:buFont typeface="Arial" pitchFamily="34" charset="0"/>
              <a:buChar char="•"/>
            </a:pPr>
            <a:r>
              <a:rPr lang="en-US" sz="1800" dirty="0">
                <a:latin typeface="Georgia" panose="02040502050405020303" pitchFamily="18" charset="0"/>
              </a:rPr>
              <a:t>Hispanic population affected</a:t>
            </a:r>
          </a:p>
          <a:p>
            <a:pPr lvl="3">
              <a:buClr>
                <a:schemeClr val="tx2">
                  <a:lumMod val="60000"/>
                  <a:lumOff val="40000"/>
                </a:schemeClr>
              </a:buClr>
              <a:buFont typeface="Arial" pitchFamily="34" charset="0"/>
              <a:buChar char="•"/>
            </a:pPr>
            <a:r>
              <a:rPr lang="en-US" sz="1400" dirty="0">
                <a:latin typeface="Georgia" panose="02040502050405020303" pitchFamily="18" charset="0"/>
              </a:rPr>
              <a:t>Majority of cases were unimmunized or unaware of their immunization status</a:t>
            </a:r>
          </a:p>
          <a:p>
            <a:pPr lvl="1">
              <a:buClr>
                <a:schemeClr val="tx2">
                  <a:lumMod val="60000"/>
                  <a:lumOff val="40000"/>
                </a:schemeClr>
              </a:buClr>
              <a:buFont typeface="Arial" pitchFamily="34" charset="0"/>
              <a:buChar char="•"/>
            </a:pPr>
            <a:r>
              <a:rPr lang="en-US" sz="2200" dirty="0">
                <a:latin typeface="Georgia" panose="02040502050405020303" pitchFamily="18" charset="0"/>
              </a:rPr>
              <a:t>Initial transmission </a:t>
            </a:r>
            <a:r>
              <a:rPr lang="en-US" sz="2200" dirty="0" smtClean="0">
                <a:latin typeface="Georgia" panose="02040502050405020303" pitchFamily="18" charset="0"/>
              </a:rPr>
              <a:t>site</a:t>
            </a:r>
          </a:p>
          <a:p>
            <a:pPr lvl="2">
              <a:buClr>
                <a:schemeClr val="tx2">
                  <a:lumMod val="60000"/>
                  <a:lumOff val="40000"/>
                </a:schemeClr>
              </a:buClr>
              <a:buFont typeface="Arial" pitchFamily="34" charset="0"/>
              <a:buChar char="•"/>
            </a:pPr>
            <a:r>
              <a:rPr lang="en-US" sz="1800" dirty="0" err="1" smtClean="0">
                <a:latin typeface="Georgia" panose="02040502050405020303" pitchFamily="18" charset="0"/>
              </a:rPr>
              <a:t>Baile</a:t>
            </a:r>
            <a:r>
              <a:rPr lang="en-US" sz="1800" dirty="0" smtClean="0">
                <a:latin typeface="Georgia" panose="02040502050405020303" pitchFamily="18" charset="0"/>
              </a:rPr>
              <a:t> Mexican Concert at the Chase Center in Wilmington, DE on 2/10/2018</a:t>
            </a:r>
          </a:p>
          <a:p>
            <a:pPr lvl="1">
              <a:buClr>
                <a:schemeClr val="tx2">
                  <a:lumMod val="60000"/>
                  <a:lumOff val="40000"/>
                </a:schemeClr>
              </a:buClr>
              <a:buFont typeface="Arial" pitchFamily="34" charset="0"/>
              <a:buChar char="•"/>
            </a:pPr>
            <a:r>
              <a:rPr lang="en-US" sz="2200" dirty="0" smtClean="0">
                <a:latin typeface="Georgia" panose="02040502050405020303" pitchFamily="18" charset="0"/>
              </a:rPr>
              <a:t>Two additional outbreak settings at two mushroom farms in Chester County</a:t>
            </a:r>
          </a:p>
          <a:p>
            <a:pPr marL="0" indent="0">
              <a:buNone/>
            </a:pPr>
            <a:endParaRPr lang="en-US" dirty="0"/>
          </a:p>
        </p:txBody>
      </p:sp>
    </p:spTree>
    <p:extLst>
      <p:ext uri="{BB962C8B-B14F-4D97-AF65-F5344CB8AC3E}">
        <p14:creationId xmlns:p14="http://schemas.microsoft.com/office/powerpoint/2010/main" val="31670625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600" dirty="0" smtClean="0">
                <a:solidFill>
                  <a:schemeClr val="accent1"/>
                </a:solidFill>
                <a:latin typeface="Georgia" panose="02040502050405020303" pitchFamily="18" charset="0"/>
              </a:rPr>
              <a:t>Although he died well before the vaccine was invested, Lewis Carroll, author of </a:t>
            </a:r>
            <a:r>
              <a:rPr lang="en-US" sz="2600" i="1" dirty="0" smtClean="0">
                <a:solidFill>
                  <a:schemeClr val="accent1"/>
                </a:solidFill>
                <a:latin typeface="Georgia" panose="02040502050405020303" pitchFamily="18" charset="0"/>
              </a:rPr>
              <a:t>Alice in Wonderland</a:t>
            </a:r>
            <a:r>
              <a:rPr lang="en-US" sz="2600" dirty="0" smtClean="0">
                <a:solidFill>
                  <a:schemeClr val="accent1"/>
                </a:solidFill>
                <a:latin typeface="Georgia" panose="02040502050405020303" pitchFamily="18" charset="0"/>
              </a:rPr>
              <a:t>, died from what vaccine-preventable disease?</a:t>
            </a:r>
            <a:endParaRPr lang="en-US" sz="2600" dirty="0">
              <a:solidFill>
                <a:schemeClr val="accent1"/>
              </a:solidFill>
              <a:latin typeface="Georgia" panose="02040502050405020303" pitchFamily="18" charset="0"/>
            </a:endParaRPr>
          </a:p>
        </p:txBody>
      </p:sp>
      <p:sp>
        <p:nvSpPr>
          <p:cNvPr id="3" name="Content Placeholder 2"/>
          <p:cNvSpPr>
            <a:spLocks noGrp="1"/>
          </p:cNvSpPr>
          <p:nvPr>
            <p:ph idx="1"/>
          </p:nvPr>
        </p:nvSpPr>
        <p:spPr>
          <a:xfrm>
            <a:off x="457200" y="1981200"/>
            <a:ext cx="8229600" cy="4267200"/>
          </a:xfrm>
        </p:spPr>
        <p:txBody>
          <a:bodyPr/>
          <a:lstStyle/>
          <a:p>
            <a:pPr marL="457200" indent="-457200">
              <a:buAutoNum type="alphaUcPeriod"/>
            </a:pPr>
            <a:r>
              <a:rPr lang="en-US" sz="2800" dirty="0" smtClean="0">
                <a:latin typeface="Georgia" panose="02040502050405020303" pitchFamily="18" charset="0"/>
              </a:rPr>
              <a:t>Smallpox</a:t>
            </a:r>
          </a:p>
          <a:p>
            <a:pPr marL="457200" indent="-457200">
              <a:buAutoNum type="alphaUcPeriod"/>
            </a:pPr>
            <a:r>
              <a:rPr lang="en-US" sz="2800" dirty="0" smtClean="0">
                <a:latin typeface="Georgia" panose="02040502050405020303" pitchFamily="18" charset="0"/>
              </a:rPr>
              <a:t>Shingles</a:t>
            </a:r>
          </a:p>
          <a:p>
            <a:pPr marL="457200" indent="-457200">
              <a:buAutoNum type="alphaUcPeriod"/>
            </a:pPr>
            <a:r>
              <a:rPr lang="en-US" sz="2800" dirty="0" smtClean="0">
                <a:latin typeface="Georgia" panose="02040502050405020303" pitchFamily="18" charset="0"/>
              </a:rPr>
              <a:t>Polio</a:t>
            </a:r>
          </a:p>
          <a:p>
            <a:pPr marL="457200" indent="-457200">
              <a:buAutoNum type="alphaUcPeriod"/>
            </a:pPr>
            <a:r>
              <a:rPr lang="en-US" sz="2800" dirty="0" smtClean="0">
                <a:latin typeface="Georgia" panose="02040502050405020303" pitchFamily="18" charset="0"/>
              </a:rPr>
              <a:t>Influenza</a:t>
            </a:r>
            <a:endParaRPr lang="en-US" sz="2800" dirty="0">
              <a:latin typeface="Georgia" panose="02040502050405020303" pitchFamily="18" charset="0"/>
            </a:endParaRPr>
          </a:p>
        </p:txBody>
      </p:sp>
    </p:spTree>
    <p:extLst>
      <p:ext uri="{BB962C8B-B14F-4D97-AF65-F5344CB8AC3E}">
        <p14:creationId xmlns:p14="http://schemas.microsoft.com/office/powerpoint/2010/main" val="32590731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200" dirty="0" smtClean="0">
                <a:solidFill>
                  <a:schemeClr val="accent1"/>
                </a:solidFill>
                <a:latin typeface="Georgia" panose="02040502050405020303" pitchFamily="18" charset="0"/>
              </a:rPr>
              <a:t>While most vaccines are not given to pregnant women, which vaccines are recommended to pregnant women?</a:t>
            </a:r>
            <a:endParaRPr lang="en-US" sz="3200" dirty="0">
              <a:solidFill>
                <a:schemeClr val="accent1"/>
              </a:solidFill>
              <a:latin typeface="Georgia" panose="02040502050405020303" pitchFamily="18" charset="0"/>
            </a:endParaRPr>
          </a:p>
        </p:txBody>
      </p:sp>
      <p:sp>
        <p:nvSpPr>
          <p:cNvPr id="3" name="Content Placeholder 2"/>
          <p:cNvSpPr>
            <a:spLocks noGrp="1"/>
          </p:cNvSpPr>
          <p:nvPr>
            <p:ph idx="1"/>
          </p:nvPr>
        </p:nvSpPr>
        <p:spPr>
          <a:xfrm>
            <a:off x="457200" y="1981200"/>
            <a:ext cx="8229600" cy="4267200"/>
          </a:xfrm>
        </p:spPr>
        <p:txBody>
          <a:bodyPr>
            <a:normAutofit/>
          </a:bodyPr>
          <a:lstStyle/>
          <a:p>
            <a:pPr marL="457200" indent="-457200">
              <a:buAutoNum type="alphaUcPeriod"/>
            </a:pPr>
            <a:r>
              <a:rPr lang="en-US" sz="2400" dirty="0" smtClean="0">
                <a:latin typeface="Georgia" panose="02040502050405020303" pitchFamily="18" charset="0"/>
              </a:rPr>
              <a:t>Hepatitis A and HPV vaccines</a:t>
            </a:r>
          </a:p>
          <a:p>
            <a:pPr marL="457200" indent="-457200">
              <a:buAutoNum type="alphaUcPeriod"/>
            </a:pPr>
            <a:r>
              <a:rPr lang="en-US" sz="2400" dirty="0" smtClean="0">
                <a:latin typeface="Georgia" panose="02040502050405020303" pitchFamily="18" charset="0"/>
              </a:rPr>
              <a:t>Rotavirus and hepatitis B vaccines</a:t>
            </a:r>
          </a:p>
          <a:p>
            <a:pPr marL="457200" indent="-457200">
              <a:buAutoNum type="alphaUcPeriod"/>
            </a:pPr>
            <a:r>
              <a:rPr lang="en-US" sz="2400" dirty="0" smtClean="0">
                <a:latin typeface="Georgia" panose="02040502050405020303" pitchFamily="18" charset="0"/>
              </a:rPr>
              <a:t>Influenza and pertussis vaccines</a:t>
            </a:r>
          </a:p>
          <a:p>
            <a:pPr marL="457200" indent="-457200">
              <a:buAutoNum type="alphaUcPeriod"/>
            </a:pPr>
            <a:r>
              <a:rPr lang="en-US" sz="2400" dirty="0" smtClean="0">
                <a:latin typeface="Georgia" panose="02040502050405020303" pitchFamily="18" charset="0"/>
              </a:rPr>
              <a:t>HPV and MMR vaccines</a:t>
            </a:r>
            <a:endParaRPr lang="en-US" sz="2400" dirty="0">
              <a:latin typeface="Georgia" panose="02040502050405020303" pitchFamily="18" charset="0"/>
            </a:endParaRPr>
          </a:p>
        </p:txBody>
      </p:sp>
    </p:spTree>
    <p:extLst>
      <p:ext uri="{BB962C8B-B14F-4D97-AF65-F5344CB8AC3E}">
        <p14:creationId xmlns:p14="http://schemas.microsoft.com/office/powerpoint/2010/main" val="580842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7572" y="304800"/>
            <a:ext cx="7772400" cy="1470025"/>
          </a:xfrm>
        </p:spPr>
        <p:txBody>
          <a:bodyPr>
            <a:noAutofit/>
          </a:bodyPr>
          <a:lstStyle/>
          <a:p>
            <a:r>
              <a:rPr lang="en-US" dirty="0" smtClean="0">
                <a:solidFill>
                  <a:schemeClr val="accent1"/>
                </a:solidFill>
                <a:latin typeface="Georgia" panose="02040502050405020303" pitchFamily="18" charset="0"/>
              </a:rPr>
              <a:t>Immunization Program</a:t>
            </a:r>
            <a:endParaRPr lang="en-US" dirty="0">
              <a:solidFill>
                <a:schemeClr val="accent1"/>
              </a:solidFill>
              <a:latin typeface="Georgia" panose="02040502050405020303" pitchFamily="18" charset="0"/>
            </a:endParaRPr>
          </a:p>
        </p:txBody>
      </p:sp>
      <p:sp>
        <p:nvSpPr>
          <p:cNvPr id="2" name="Subtitle 1"/>
          <p:cNvSpPr>
            <a:spLocks noGrp="1"/>
          </p:cNvSpPr>
          <p:nvPr>
            <p:ph type="subTitle" idx="1"/>
          </p:nvPr>
        </p:nvSpPr>
        <p:spPr>
          <a:xfrm>
            <a:off x="1373372" y="1600200"/>
            <a:ext cx="6400800" cy="1752600"/>
          </a:xfrm>
        </p:spPr>
        <p:txBody>
          <a:bodyPr/>
          <a:lstStyle/>
          <a:p>
            <a:r>
              <a:rPr lang="en-US" dirty="0">
                <a:latin typeface="Georgia" panose="02040502050405020303" pitchFamily="18" charset="0"/>
              </a:rPr>
              <a:t>Michele Steiner, MPH, RN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172" y="2286000"/>
            <a:ext cx="65532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3040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000" dirty="0" smtClean="0">
                <a:solidFill>
                  <a:schemeClr val="accent1"/>
                </a:solidFill>
                <a:latin typeface="Georgia" panose="02040502050405020303" pitchFamily="18" charset="0"/>
              </a:rPr>
              <a:t>Immunization Clinic Services</a:t>
            </a:r>
            <a:endParaRPr lang="en-US" sz="4000" dirty="0">
              <a:solidFill>
                <a:schemeClr val="accent1"/>
              </a:solidFill>
              <a:latin typeface="Georgia" panose="02040502050405020303" pitchFamily="18" charset="0"/>
            </a:endParaRPr>
          </a:p>
        </p:txBody>
      </p:sp>
      <p:sp>
        <p:nvSpPr>
          <p:cNvPr id="5" name="Content Placeholder 4"/>
          <p:cNvSpPr>
            <a:spLocks noGrp="1"/>
          </p:cNvSpPr>
          <p:nvPr>
            <p:ph idx="1"/>
          </p:nvPr>
        </p:nvSpPr>
        <p:spPr/>
        <p:txBody>
          <a:bodyPr>
            <a:normAutofit/>
          </a:bodyPr>
          <a:lstStyle/>
          <a:p>
            <a:r>
              <a:rPr lang="en-US" sz="2400" dirty="0">
                <a:latin typeface="Georgia" panose="02040502050405020303" pitchFamily="18" charset="0"/>
              </a:rPr>
              <a:t>Offer </a:t>
            </a:r>
            <a:r>
              <a:rPr lang="en-US" sz="2400" b="1" dirty="0">
                <a:latin typeface="Georgia" panose="02040502050405020303" pitchFamily="18" charset="0"/>
              </a:rPr>
              <a:t>all</a:t>
            </a:r>
            <a:r>
              <a:rPr lang="en-US" sz="2400" dirty="0">
                <a:latin typeface="Georgia" panose="02040502050405020303" pitchFamily="18" charset="0"/>
              </a:rPr>
              <a:t> CDC-recommended vaccines (not just school-required) to children </a:t>
            </a:r>
            <a:r>
              <a:rPr lang="en-US" sz="2400" dirty="0" smtClean="0">
                <a:latin typeface="Georgia" panose="02040502050405020303" pitchFamily="18" charset="0"/>
              </a:rPr>
              <a:t>and adults in language they can understand</a:t>
            </a:r>
            <a:endParaRPr lang="en-US" sz="2400" dirty="0">
              <a:latin typeface="Georgia" panose="02040502050405020303" pitchFamily="18" charset="0"/>
            </a:endParaRPr>
          </a:p>
          <a:p>
            <a:r>
              <a:rPr lang="en-US" sz="2400" dirty="0" smtClean="0">
                <a:latin typeface="Georgia" panose="02040502050405020303" pitchFamily="18" charset="0"/>
              </a:rPr>
              <a:t>Screen </a:t>
            </a:r>
            <a:r>
              <a:rPr lang="en-US" sz="2400" dirty="0">
                <a:latin typeface="Georgia" panose="02040502050405020303" pitchFamily="18" charset="0"/>
              </a:rPr>
              <a:t>and test for TB</a:t>
            </a:r>
          </a:p>
          <a:p>
            <a:r>
              <a:rPr lang="en-US" sz="2400" dirty="0">
                <a:latin typeface="Georgia" panose="02040502050405020303" pitchFamily="18" charset="0"/>
              </a:rPr>
              <a:t>Capillary lead testing for uninsured </a:t>
            </a:r>
            <a:r>
              <a:rPr lang="en-US" sz="2400" dirty="0" smtClean="0">
                <a:latin typeface="Georgia" panose="02040502050405020303" pitchFamily="18" charset="0"/>
              </a:rPr>
              <a:t>children 1-5 yrs.</a:t>
            </a:r>
            <a:endParaRPr lang="en-US" sz="2400" dirty="0">
              <a:latin typeface="Georgia" panose="02040502050405020303" pitchFamily="18" charset="0"/>
            </a:endParaRPr>
          </a:p>
          <a:p>
            <a:r>
              <a:rPr lang="en-US" sz="2400" dirty="0">
                <a:latin typeface="Georgia" panose="02040502050405020303" pitchFamily="18" charset="0"/>
              </a:rPr>
              <a:t>Offer community resources, including referral to MCHC for insurance navigation</a:t>
            </a:r>
          </a:p>
          <a:p>
            <a:pPr marL="0" indent="0">
              <a:buNone/>
            </a:pPr>
            <a:endParaRPr lang="en-US" sz="2400" dirty="0" smtClean="0">
              <a:latin typeface="Georgia" panose="02040502050405020303" pitchFamily="18" charset="0"/>
              <a:hlinkClick r:id="rId2"/>
            </a:endParaRPr>
          </a:p>
          <a:p>
            <a:pPr marL="0" indent="0" algn="ctr">
              <a:buNone/>
            </a:pPr>
            <a:r>
              <a:rPr lang="en-US" sz="2400" dirty="0" smtClean="0">
                <a:latin typeface="Georgia" panose="02040502050405020303" pitchFamily="18" charset="0"/>
                <a:hlinkClick r:id="rId2"/>
              </a:rPr>
              <a:t>www.chesco.org/health</a:t>
            </a:r>
            <a:r>
              <a:rPr lang="en-US" sz="2400" dirty="0" smtClean="0">
                <a:latin typeface="Georgia" panose="02040502050405020303" pitchFamily="18" charset="0"/>
              </a:rPr>
              <a:t> </a:t>
            </a:r>
            <a:r>
              <a:rPr lang="en-US" sz="2400" dirty="0">
                <a:latin typeface="Georgia" panose="02040502050405020303" pitchFamily="18" charset="0"/>
              </a:rPr>
              <a:t>or call 610-344-6467</a:t>
            </a:r>
          </a:p>
          <a:p>
            <a:endParaRPr lang="en-US" dirty="0"/>
          </a:p>
        </p:txBody>
      </p:sp>
    </p:spTree>
    <p:extLst>
      <p:ext uri="{BB962C8B-B14F-4D97-AF65-F5344CB8AC3E}">
        <p14:creationId xmlns:p14="http://schemas.microsoft.com/office/powerpoint/2010/main" val="10879413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04799"/>
            <a:ext cx="4059690" cy="5208537"/>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04799"/>
            <a:ext cx="4033703" cy="5208537"/>
          </a:xfrm>
          <a:prstGeom prst="rect">
            <a:avLst/>
          </a:prstGeom>
        </p:spPr>
      </p:pic>
    </p:spTree>
    <p:extLst>
      <p:ext uri="{BB962C8B-B14F-4D97-AF65-F5344CB8AC3E}">
        <p14:creationId xmlns:p14="http://schemas.microsoft.com/office/powerpoint/2010/main" val="4096403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52400"/>
            <a:ext cx="8915400" cy="1143000"/>
          </a:xfrm>
        </p:spPr>
        <p:txBody>
          <a:bodyPr>
            <a:noAutofit/>
          </a:bodyPr>
          <a:lstStyle/>
          <a:p>
            <a:r>
              <a:rPr lang="en-US" sz="3200" dirty="0" smtClean="0">
                <a:solidFill>
                  <a:srgbClr val="0070C0"/>
                </a:solidFill>
                <a:latin typeface="Georgia" panose="02040502050405020303" pitchFamily="18" charset="0"/>
              </a:rPr>
              <a:t>How Can </a:t>
            </a:r>
            <a:r>
              <a:rPr lang="en-US" sz="3200" dirty="0">
                <a:solidFill>
                  <a:srgbClr val="0070C0"/>
                </a:solidFill>
                <a:latin typeface="Georgia" panose="02040502050405020303" pitchFamily="18" charset="0"/>
              </a:rPr>
              <a:t>S</a:t>
            </a:r>
            <a:r>
              <a:rPr lang="en-US" sz="3200" dirty="0" smtClean="0">
                <a:solidFill>
                  <a:srgbClr val="0070C0"/>
                </a:solidFill>
                <a:latin typeface="Georgia" panose="02040502050405020303" pitchFamily="18" charset="0"/>
              </a:rPr>
              <a:t>chool </a:t>
            </a:r>
            <a:r>
              <a:rPr lang="en-US" sz="3200" dirty="0">
                <a:solidFill>
                  <a:srgbClr val="0070C0"/>
                </a:solidFill>
                <a:latin typeface="Georgia" panose="02040502050405020303" pitchFamily="18" charset="0"/>
              </a:rPr>
              <a:t>N</a:t>
            </a:r>
            <a:r>
              <a:rPr lang="en-US" sz="3200" dirty="0" smtClean="0">
                <a:solidFill>
                  <a:srgbClr val="0070C0"/>
                </a:solidFill>
                <a:latin typeface="Georgia" panose="02040502050405020303" pitchFamily="18" charset="0"/>
              </a:rPr>
              <a:t>urses </a:t>
            </a:r>
            <a:br>
              <a:rPr lang="en-US" sz="3200" dirty="0" smtClean="0">
                <a:solidFill>
                  <a:srgbClr val="0070C0"/>
                </a:solidFill>
                <a:latin typeface="Georgia" panose="02040502050405020303" pitchFamily="18" charset="0"/>
              </a:rPr>
            </a:br>
            <a:r>
              <a:rPr lang="en-US" sz="3200" dirty="0" smtClean="0">
                <a:solidFill>
                  <a:srgbClr val="0070C0"/>
                </a:solidFill>
                <a:latin typeface="Georgia" panose="02040502050405020303" pitchFamily="18" charset="0"/>
              </a:rPr>
              <a:t>Help </a:t>
            </a:r>
            <a:r>
              <a:rPr lang="en-US" sz="3200" dirty="0">
                <a:solidFill>
                  <a:srgbClr val="0070C0"/>
                </a:solidFill>
                <a:latin typeface="Georgia" panose="02040502050405020303" pitchFamily="18" charset="0"/>
              </a:rPr>
              <a:t>U</a:t>
            </a:r>
            <a:r>
              <a:rPr lang="en-US" sz="3200" dirty="0" smtClean="0">
                <a:solidFill>
                  <a:srgbClr val="0070C0"/>
                </a:solidFill>
                <a:latin typeface="Georgia" panose="02040502050405020303" pitchFamily="18" charset="0"/>
              </a:rPr>
              <a:t>s </a:t>
            </a:r>
            <a:r>
              <a:rPr lang="en-US" sz="3200" dirty="0">
                <a:solidFill>
                  <a:srgbClr val="0070C0"/>
                </a:solidFill>
                <a:latin typeface="Georgia" panose="02040502050405020303" pitchFamily="18" charset="0"/>
              </a:rPr>
              <a:t>H</a:t>
            </a:r>
            <a:r>
              <a:rPr lang="en-US" sz="3200" dirty="0" smtClean="0">
                <a:solidFill>
                  <a:srgbClr val="0070C0"/>
                </a:solidFill>
                <a:latin typeface="Georgia" panose="02040502050405020303" pitchFamily="18" charset="0"/>
              </a:rPr>
              <a:t>elp </a:t>
            </a:r>
            <a:r>
              <a:rPr lang="en-US" sz="3200" dirty="0">
                <a:solidFill>
                  <a:srgbClr val="0070C0"/>
                </a:solidFill>
                <a:latin typeface="Georgia" panose="02040502050405020303" pitchFamily="18" charset="0"/>
              </a:rPr>
              <a:t>P</a:t>
            </a:r>
            <a:r>
              <a:rPr lang="en-US" sz="3200" dirty="0" smtClean="0">
                <a:solidFill>
                  <a:srgbClr val="0070C0"/>
                </a:solidFill>
                <a:latin typeface="Georgia" panose="02040502050405020303" pitchFamily="18" charset="0"/>
              </a:rPr>
              <a:t>atients?</a:t>
            </a:r>
            <a:endParaRPr lang="en-US" sz="3200" dirty="0">
              <a:solidFill>
                <a:srgbClr val="0070C0"/>
              </a:solidFill>
              <a:latin typeface="Georgia" panose="02040502050405020303" pitchFamily="18" charset="0"/>
            </a:endParaRPr>
          </a:p>
        </p:txBody>
      </p:sp>
      <p:sp>
        <p:nvSpPr>
          <p:cNvPr id="3" name="Content Placeholder 2"/>
          <p:cNvSpPr>
            <a:spLocks noGrp="1"/>
          </p:cNvSpPr>
          <p:nvPr>
            <p:ph idx="1"/>
          </p:nvPr>
        </p:nvSpPr>
        <p:spPr>
          <a:xfrm>
            <a:off x="469900" y="1447800"/>
            <a:ext cx="8229600" cy="4267200"/>
          </a:xfrm>
        </p:spPr>
        <p:txBody>
          <a:bodyPr/>
          <a:lstStyle/>
          <a:p>
            <a:r>
              <a:rPr lang="en-US" sz="2000" dirty="0" smtClean="0">
                <a:latin typeface="Georgia" panose="02040502050405020303" pitchFamily="18" charset="0"/>
              </a:rPr>
              <a:t>Sign up for PA SIIS – </a:t>
            </a:r>
            <a:r>
              <a:rPr lang="en-US" sz="2000" dirty="0" smtClean="0">
                <a:latin typeface="Georgia" panose="02040502050405020303" pitchFamily="18" charset="0"/>
                <a:hlinkClick r:id="rId2"/>
              </a:rPr>
              <a:t>www.health.pa.gov/MyRecords</a:t>
            </a:r>
            <a:r>
              <a:rPr lang="en-US" sz="2000" dirty="0" smtClean="0">
                <a:latin typeface="Georgia" panose="02040502050405020303" pitchFamily="18" charset="0"/>
              </a:rPr>
              <a:t> </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057400"/>
            <a:ext cx="7035800" cy="380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140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Autofit/>
          </a:bodyPr>
          <a:lstStyle/>
          <a:p>
            <a:r>
              <a:rPr lang="en-US" sz="3200" dirty="0">
                <a:solidFill>
                  <a:srgbClr val="0070C0"/>
                </a:solidFill>
                <a:latin typeface="Georgia" panose="02040502050405020303" pitchFamily="18" charset="0"/>
              </a:rPr>
              <a:t>How Can School Nurses </a:t>
            </a:r>
            <a:br>
              <a:rPr lang="en-US" sz="3200" dirty="0">
                <a:solidFill>
                  <a:srgbClr val="0070C0"/>
                </a:solidFill>
                <a:latin typeface="Georgia" panose="02040502050405020303" pitchFamily="18" charset="0"/>
              </a:rPr>
            </a:br>
            <a:r>
              <a:rPr lang="en-US" sz="3200" dirty="0">
                <a:solidFill>
                  <a:srgbClr val="0070C0"/>
                </a:solidFill>
                <a:latin typeface="Georgia" panose="02040502050405020303" pitchFamily="18" charset="0"/>
              </a:rPr>
              <a:t>Help Us Help Patients?</a:t>
            </a:r>
          </a:p>
        </p:txBody>
      </p:sp>
      <p:sp>
        <p:nvSpPr>
          <p:cNvPr id="3" name="Content Placeholder 2"/>
          <p:cNvSpPr>
            <a:spLocks noGrp="1"/>
          </p:cNvSpPr>
          <p:nvPr>
            <p:ph idx="1"/>
          </p:nvPr>
        </p:nvSpPr>
        <p:spPr>
          <a:xfrm>
            <a:off x="533400" y="1524000"/>
            <a:ext cx="8229600" cy="4267200"/>
          </a:xfrm>
        </p:spPr>
        <p:txBody>
          <a:bodyPr/>
          <a:lstStyle/>
          <a:p>
            <a:r>
              <a:rPr lang="en-US" sz="2800" dirty="0">
                <a:latin typeface="Georgia" panose="02040502050405020303" pitchFamily="18" charset="0"/>
              </a:rPr>
              <a:t>Send a legible copy of vaccine records with parents</a:t>
            </a:r>
          </a:p>
          <a:p>
            <a:r>
              <a:rPr lang="en-US" sz="2800" dirty="0">
                <a:latin typeface="Georgia" panose="02040502050405020303" pitchFamily="18" charset="0"/>
              </a:rPr>
              <a:t>Offer messaging that promotes the entire recommended vaccine schedule, not just school-required </a:t>
            </a:r>
            <a:r>
              <a:rPr lang="en-US" sz="2800" dirty="0" smtClean="0">
                <a:latin typeface="Georgia" panose="02040502050405020303" pitchFamily="18" charset="0"/>
              </a:rPr>
              <a:t>vaccines</a:t>
            </a:r>
          </a:p>
          <a:p>
            <a:r>
              <a:rPr lang="en-US" sz="2800" dirty="0" smtClean="0">
                <a:latin typeface="Georgia" panose="02040502050405020303" pitchFamily="18" charset="0"/>
              </a:rPr>
              <a:t>Read email updates from CC School Nurse President</a:t>
            </a:r>
          </a:p>
          <a:p>
            <a:r>
              <a:rPr lang="en-US" sz="2800" dirty="0" smtClean="0">
                <a:latin typeface="Georgia" panose="02040502050405020303" pitchFamily="18" charset="0"/>
              </a:rPr>
              <a:t>Champion vaccines to everyone you know!</a:t>
            </a:r>
            <a:endParaRPr lang="en-US" sz="2800" dirty="0">
              <a:latin typeface="Georgia" panose="02040502050405020303" pitchFamily="18" charset="0"/>
            </a:endParaRPr>
          </a:p>
          <a:p>
            <a:pPr marL="0" indent="0">
              <a:buNone/>
            </a:pPr>
            <a:endParaRPr lang="en-US" dirty="0"/>
          </a:p>
        </p:txBody>
      </p:sp>
    </p:spTree>
    <p:extLst>
      <p:ext uri="{BB962C8B-B14F-4D97-AF65-F5344CB8AC3E}">
        <p14:creationId xmlns:p14="http://schemas.microsoft.com/office/powerpoint/2010/main" val="4850089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466"/>
            <a:ext cx="8229600" cy="1143000"/>
          </a:xfrm>
        </p:spPr>
        <p:txBody>
          <a:bodyPr/>
          <a:lstStyle/>
          <a:p>
            <a:r>
              <a:rPr lang="en-US" sz="4000" dirty="0" smtClean="0">
                <a:solidFill>
                  <a:srgbClr val="0070C0"/>
                </a:solidFill>
                <a:latin typeface="Georgia" panose="02040502050405020303" pitchFamily="18" charset="0"/>
              </a:rPr>
              <a:t>Vaccine Education and Outreach</a:t>
            </a:r>
            <a:endParaRPr lang="en-US" sz="4000" dirty="0">
              <a:solidFill>
                <a:srgbClr val="0070C0"/>
              </a:solidFill>
              <a:latin typeface="Georgia" panose="02040502050405020303" pitchFamily="18" charset="0"/>
            </a:endParaRPr>
          </a:p>
        </p:txBody>
      </p:sp>
      <p:sp>
        <p:nvSpPr>
          <p:cNvPr id="3" name="Content Placeholder 2"/>
          <p:cNvSpPr>
            <a:spLocks noGrp="1"/>
          </p:cNvSpPr>
          <p:nvPr>
            <p:ph idx="1"/>
          </p:nvPr>
        </p:nvSpPr>
        <p:spPr>
          <a:xfrm>
            <a:off x="381000" y="4114800"/>
            <a:ext cx="8229600" cy="4267200"/>
          </a:xfrm>
        </p:spPr>
        <p:txBody>
          <a:bodyPr/>
          <a:lstStyle/>
          <a:p>
            <a:r>
              <a:rPr lang="en-US" sz="2800" dirty="0" smtClean="0">
                <a:latin typeface="Georgia" panose="02040502050405020303" pitchFamily="18" charset="0"/>
              </a:rPr>
              <a:t>Trusted resource for vaccine information</a:t>
            </a:r>
          </a:p>
          <a:p>
            <a:r>
              <a:rPr lang="en-US" sz="2800" dirty="0" smtClean="0">
                <a:latin typeface="Georgia" panose="02040502050405020303" pitchFamily="18" charset="0"/>
              </a:rPr>
              <a:t>Audit school vaccine records</a:t>
            </a:r>
            <a:endParaRPr lang="en-US" sz="2800" dirty="0">
              <a:latin typeface="Georgia" panose="02040502050405020303" pitchFamily="18" charset="0"/>
            </a:endParaRPr>
          </a:p>
          <a:p>
            <a:r>
              <a:rPr lang="en-US" sz="2800" dirty="0" smtClean="0">
                <a:latin typeface="Georgia" panose="02040502050405020303" pitchFamily="18" charset="0"/>
              </a:rPr>
              <a:t>School Flu Vaccine Programs since 2006</a:t>
            </a:r>
            <a:endParaRPr lang="en-US" sz="2800" dirty="0">
              <a:latin typeface="Georgia" panose="02040502050405020303" pitchFamily="18" charset="0"/>
            </a:endParaRP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49680"/>
            <a:ext cx="3843944" cy="2727960"/>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249680"/>
            <a:ext cx="3698240" cy="2773680"/>
          </a:xfrm>
          <a:prstGeom prst="rect">
            <a:avLst/>
          </a:prstGeom>
        </p:spPr>
      </p:pic>
    </p:spTree>
    <p:extLst>
      <p:ext uri="{BB962C8B-B14F-4D97-AF65-F5344CB8AC3E}">
        <p14:creationId xmlns:p14="http://schemas.microsoft.com/office/powerpoint/2010/main" val="34987639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smtClean="0">
                <a:solidFill>
                  <a:srgbClr val="0070C0"/>
                </a:solidFill>
                <a:latin typeface="Georgia" panose="02040502050405020303" pitchFamily="18" charset="0"/>
              </a:rPr>
              <a:t>Chester County </a:t>
            </a:r>
            <a:br>
              <a:rPr lang="en-US" sz="3600" dirty="0" smtClean="0">
                <a:solidFill>
                  <a:srgbClr val="0070C0"/>
                </a:solidFill>
                <a:latin typeface="Georgia" panose="02040502050405020303" pitchFamily="18" charset="0"/>
              </a:rPr>
            </a:br>
            <a:r>
              <a:rPr lang="en-US" sz="3600" dirty="0" smtClean="0">
                <a:solidFill>
                  <a:srgbClr val="0070C0"/>
                </a:solidFill>
                <a:latin typeface="Georgia" panose="02040502050405020303" pitchFamily="18" charset="0"/>
              </a:rPr>
              <a:t>Immunization Coalition</a:t>
            </a:r>
            <a:endParaRPr lang="en-US" sz="3600" dirty="0">
              <a:solidFill>
                <a:srgbClr val="0070C0"/>
              </a:solidFill>
              <a:latin typeface="Georgia" panose="02040502050405020303" pitchFamily="18" charset="0"/>
            </a:endParaRPr>
          </a:p>
        </p:txBody>
      </p:sp>
      <p:sp>
        <p:nvSpPr>
          <p:cNvPr id="3" name="Content Placeholder 2"/>
          <p:cNvSpPr>
            <a:spLocks noGrp="1"/>
          </p:cNvSpPr>
          <p:nvPr>
            <p:ph idx="1"/>
          </p:nvPr>
        </p:nvSpPr>
        <p:spPr>
          <a:xfrm>
            <a:off x="457200" y="1409701"/>
            <a:ext cx="8229600" cy="4267200"/>
          </a:xfrm>
        </p:spPr>
        <p:txBody>
          <a:bodyPr/>
          <a:lstStyle/>
          <a:p>
            <a:r>
              <a:rPr lang="en-US" sz="2000" dirty="0">
                <a:latin typeface="Georgia" panose="02040502050405020303" pitchFamily="18" charset="0"/>
              </a:rPr>
              <a:t>All are welcome to bi-monthly </a:t>
            </a:r>
            <a:r>
              <a:rPr lang="en-US" sz="2000" dirty="0" smtClean="0">
                <a:latin typeface="Georgia" panose="02040502050405020303" pitchFamily="18" charset="0"/>
              </a:rPr>
              <a:t>meetings – 3</a:t>
            </a:r>
            <a:r>
              <a:rPr lang="en-US" sz="2000" baseline="30000" dirty="0" smtClean="0">
                <a:latin typeface="Georgia" panose="02040502050405020303" pitchFamily="18" charset="0"/>
              </a:rPr>
              <a:t>rd</a:t>
            </a:r>
            <a:r>
              <a:rPr lang="en-US" sz="2000" dirty="0" smtClean="0">
                <a:latin typeface="Georgia" panose="02040502050405020303" pitchFamily="18" charset="0"/>
              </a:rPr>
              <a:t> Thursday</a:t>
            </a:r>
            <a:endParaRPr lang="en-US" sz="2000" dirty="0">
              <a:latin typeface="Georgia" panose="02040502050405020303" pitchFamily="18" charset="0"/>
            </a:endParaRPr>
          </a:p>
          <a:p>
            <a:r>
              <a:rPr lang="en-US" sz="2000" dirty="0">
                <a:latin typeface="Georgia" panose="02040502050405020303" pitchFamily="18" charset="0"/>
              </a:rPr>
              <a:t>Annual professional education </a:t>
            </a:r>
            <a:r>
              <a:rPr lang="en-US" sz="2000" dirty="0" smtClean="0">
                <a:latin typeface="Georgia" panose="02040502050405020303" pitchFamily="18" charset="0"/>
              </a:rPr>
              <a:t>dinner in September</a:t>
            </a:r>
            <a:endParaRPr lang="en-US" sz="2000" dirty="0">
              <a:latin typeface="Georgia" panose="02040502050405020303" pitchFamily="18" charset="0"/>
            </a:endParaRPr>
          </a:p>
          <a:p>
            <a:r>
              <a:rPr lang="en-US" sz="2000" dirty="0">
                <a:latin typeface="Georgia" panose="02040502050405020303" pitchFamily="18" charset="0"/>
              </a:rPr>
              <a:t>Subcommittees for special projects</a:t>
            </a:r>
          </a:p>
          <a:p>
            <a:pPr marL="0" indent="0" algn="ctr">
              <a:buNone/>
            </a:pPr>
            <a:r>
              <a:rPr lang="en-US" sz="2000" b="1" dirty="0" smtClean="0">
                <a:latin typeface="Georgia" panose="02040502050405020303" pitchFamily="18" charset="0"/>
              </a:rPr>
              <a:t>Your ideas and input are valuable!</a:t>
            </a:r>
            <a:endParaRPr lang="en-US" sz="2000" b="1" dirty="0">
              <a:latin typeface="Georgia" panose="02040502050405020303" pitchFamily="18"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798" y="3505200"/>
            <a:ext cx="2895601" cy="217170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4072043"/>
            <a:ext cx="1542856" cy="137159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505200"/>
            <a:ext cx="3200400" cy="2133600"/>
          </a:xfrm>
          <a:prstGeom prst="rect">
            <a:avLst/>
          </a:prstGeom>
        </p:spPr>
      </p:pic>
    </p:spTree>
    <p:extLst>
      <p:ext uri="{BB962C8B-B14F-4D97-AF65-F5344CB8AC3E}">
        <p14:creationId xmlns:p14="http://schemas.microsoft.com/office/powerpoint/2010/main" val="10227428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70C0"/>
                </a:solidFill>
                <a:latin typeface="Georgia" panose="02040502050405020303" pitchFamily="18" charset="0"/>
              </a:rPr>
              <a:t>What’s New?</a:t>
            </a:r>
            <a:endParaRPr lang="en-US" sz="4000" dirty="0">
              <a:solidFill>
                <a:srgbClr val="0070C0"/>
              </a:solidFill>
              <a:latin typeface="Georgia" panose="02040502050405020303" pitchFamily="18" charset="0"/>
            </a:endParaRPr>
          </a:p>
        </p:txBody>
      </p:sp>
      <p:sp>
        <p:nvSpPr>
          <p:cNvPr id="3" name="Content Placeholder 2"/>
          <p:cNvSpPr>
            <a:spLocks noGrp="1"/>
          </p:cNvSpPr>
          <p:nvPr>
            <p:ph idx="1"/>
          </p:nvPr>
        </p:nvSpPr>
        <p:spPr/>
        <p:txBody>
          <a:bodyPr/>
          <a:lstStyle/>
          <a:p>
            <a:r>
              <a:rPr lang="en-US" sz="2800" dirty="0" smtClean="0">
                <a:latin typeface="Georgia" panose="02040502050405020303" pitchFamily="18" charset="0"/>
              </a:rPr>
              <a:t>The Health Department is celebrating 50 years!</a:t>
            </a:r>
          </a:p>
          <a:p>
            <a:r>
              <a:rPr lang="en-US" sz="2800" dirty="0" smtClean="0">
                <a:latin typeface="Georgia" panose="02040502050405020303" pitchFamily="18" charset="0"/>
              </a:rPr>
              <a:t>Tdap </a:t>
            </a:r>
            <a:r>
              <a:rPr lang="en-US" sz="2800" dirty="0">
                <a:latin typeface="Georgia" panose="02040502050405020303" pitchFamily="18" charset="0"/>
              </a:rPr>
              <a:t>recommendation for adolescents</a:t>
            </a:r>
          </a:p>
          <a:p>
            <a:r>
              <a:rPr lang="en-US" sz="2800" dirty="0">
                <a:latin typeface="Georgia" panose="02040502050405020303" pitchFamily="18" charset="0"/>
              </a:rPr>
              <a:t>Medical </a:t>
            </a:r>
            <a:r>
              <a:rPr lang="en-US" sz="2800" dirty="0" smtClean="0">
                <a:latin typeface="Georgia" panose="02040502050405020303" pitchFamily="18" charset="0"/>
              </a:rPr>
              <a:t>Certificate </a:t>
            </a:r>
          </a:p>
          <a:p>
            <a:r>
              <a:rPr lang="en-US" sz="2800" dirty="0" smtClean="0">
                <a:latin typeface="Georgia" panose="02040502050405020303" pitchFamily="18" charset="0"/>
              </a:rPr>
              <a:t>Clinic updates</a:t>
            </a:r>
          </a:p>
          <a:p>
            <a:pPr marL="0" indent="0">
              <a:buNone/>
            </a:pPr>
            <a:endParaRPr lang="en-US" dirty="0"/>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070" y="3124200"/>
            <a:ext cx="3962400" cy="2324409"/>
          </a:xfrm>
          <a:prstGeom prst="rect">
            <a:avLst/>
          </a:prstGeom>
        </p:spPr>
      </p:pic>
    </p:spTree>
    <p:extLst>
      <p:ext uri="{BB962C8B-B14F-4D97-AF65-F5344CB8AC3E}">
        <p14:creationId xmlns:p14="http://schemas.microsoft.com/office/powerpoint/2010/main" val="2317208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tx2">
                    <a:lumMod val="60000"/>
                    <a:lumOff val="40000"/>
                  </a:schemeClr>
                </a:solidFill>
                <a:latin typeface="Georgia" panose="02040502050405020303" pitchFamily="18" charset="0"/>
              </a:rPr>
              <a:t>2018 </a:t>
            </a:r>
            <a:r>
              <a:rPr lang="en-US" dirty="0">
                <a:solidFill>
                  <a:schemeClr val="tx2">
                    <a:lumMod val="60000"/>
                    <a:lumOff val="40000"/>
                  </a:schemeClr>
                </a:solidFill>
                <a:latin typeface="Georgia" panose="02040502050405020303" pitchFamily="18" charset="0"/>
              </a:rPr>
              <a:t>Hot Topics </a:t>
            </a:r>
          </a:p>
        </p:txBody>
      </p:sp>
      <p:sp>
        <p:nvSpPr>
          <p:cNvPr id="3" name="Content Placeholder 2"/>
          <p:cNvSpPr>
            <a:spLocks noGrp="1"/>
          </p:cNvSpPr>
          <p:nvPr>
            <p:ph idx="1"/>
          </p:nvPr>
        </p:nvSpPr>
        <p:spPr>
          <a:xfrm>
            <a:off x="457200" y="1371600"/>
            <a:ext cx="8229600" cy="4267200"/>
          </a:xfrm>
        </p:spPr>
        <p:txBody>
          <a:bodyPr>
            <a:normAutofit/>
          </a:bodyPr>
          <a:lstStyle/>
          <a:p>
            <a:pPr>
              <a:buClr>
                <a:schemeClr val="tx2">
                  <a:lumMod val="60000"/>
                  <a:lumOff val="40000"/>
                </a:schemeClr>
              </a:buClr>
              <a:buFont typeface="Arial" pitchFamily="34" charset="0"/>
              <a:buChar char="•"/>
            </a:pPr>
            <a:r>
              <a:rPr lang="en-US" sz="2400" dirty="0" smtClean="0">
                <a:latin typeface="Georgia" panose="02040502050405020303" pitchFamily="18" charset="0"/>
              </a:rPr>
              <a:t>Mumps Outbreak Interventions</a:t>
            </a:r>
          </a:p>
          <a:p>
            <a:pPr lvl="1">
              <a:buClr>
                <a:schemeClr val="tx2">
                  <a:lumMod val="60000"/>
                  <a:lumOff val="40000"/>
                </a:schemeClr>
              </a:buClr>
              <a:buFont typeface="Arial" pitchFamily="34" charset="0"/>
              <a:buChar char="•"/>
            </a:pPr>
            <a:r>
              <a:rPr lang="en-US" sz="2000" dirty="0" smtClean="0">
                <a:latin typeface="Georgia" panose="02040502050405020303" pitchFamily="18" charset="0"/>
              </a:rPr>
              <a:t>Vaccine clinics</a:t>
            </a:r>
          </a:p>
          <a:p>
            <a:pPr lvl="1">
              <a:buClr>
                <a:schemeClr val="tx2">
                  <a:lumMod val="60000"/>
                  <a:lumOff val="40000"/>
                </a:schemeClr>
              </a:buClr>
              <a:buFont typeface="Arial" pitchFamily="34" charset="0"/>
              <a:buChar char="•"/>
            </a:pPr>
            <a:r>
              <a:rPr lang="en-US" sz="2000" dirty="0" smtClean="0">
                <a:latin typeface="Georgia" panose="02040502050405020303" pitchFamily="18" charset="0"/>
              </a:rPr>
              <a:t>Social media posts</a:t>
            </a:r>
          </a:p>
          <a:p>
            <a:pPr lvl="1">
              <a:buClr>
                <a:schemeClr val="tx2">
                  <a:lumMod val="60000"/>
                  <a:lumOff val="40000"/>
                </a:schemeClr>
              </a:buClr>
              <a:buFont typeface="Arial" pitchFamily="34" charset="0"/>
              <a:buChar char="•"/>
            </a:pPr>
            <a:r>
              <a:rPr lang="en-US" sz="2000" dirty="0" smtClean="0">
                <a:latin typeface="Georgia" panose="02040502050405020303" pitchFamily="18" charset="0"/>
              </a:rPr>
              <a:t>Press release </a:t>
            </a:r>
          </a:p>
          <a:p>
            <a:pPr lvl="1">
              <a:buClr>
                <a:schemeClr val="tx2">
                  <a:lumMod val="60000"/>
                  <a:lumOff val="40000"/>
                </a:schemeClr>
              </a:buClr>
              <a:buFont typeface="Arial" pitchFamily="34" charset="0"/>
              <a:buChar char="•"/>
            </a:pPr>
            <a:r>
              <a:rPr lang="en-US" sz="2000" dirty="0" smtClean="0">
                <a:latin typeface="Georgia" panose="02040502050405020303" pitchFamily="18" charset="0"/>
              </a:rPr>
              <a:t>Health alerts to healthcare facilities </a:t>
            </a:r>
          </a:p>
          <a:p>
            <a:pPr lvl="1">
              <a:buClr>
                <a:schemeClr val="tx2">
                  <a:lumMod val="60000"/>
                  <a:lumOff val="40000"/>
                </a:schemeClr>
              </a:buClr>
              <a:buFont typeface="Arial" pitchFamily="34" charset="0"/>
              <a:buChar char="•"/>
            </a:pPr>
            <a:r>
              <a:rPr lang="en-US" sz="2000" dirty="0" smtClean="0">
                <a:latin typeface="Georgia" panose="02040502050405020303" pitchFamily="18" charset="0"/>
              </a:rPr>
              <a:t>School &amp; workplace notifications</a:t>
            </a:r>
          </a:p>
          <a:p>
            <a:pPr>
              <a:buClr>
                <a:schemeClr val="tx2">
                  <a:lumMod val="60000"/>
                  <a:lumOff val="40000"/>
                </a:schemeClr>
              </a:buClr>
              <a:buFont typeface="Arial" pitchFamily="34" charset="0"/>
              <a:buChar char="•"/>
            </a:pPr>
            <a:r>
              <a:rPr lang="en-US" sz="2400" dirty="0" smtClean="0">
                <a:latin typeface="Georgia" panose="02040502050405020303" pitchFamily="18" charset="0"/>
              </a:rPr>
              <a:t>Challenges</a:t>
            </a:r>
          </a:p>
          <a:p>
            <a:pPr lvl="1">
              <a:buClr>
                <a:schemeClr val="tx2">
                  <a:lumMod val="60000"/>
                  <a:lumOff val="40000"/>
                </a:schemeClr>
              </a:buClr>
              <a:buFont typeface="Arial" pitchFamily="34" charset="0"/>
              <a:buChar char="•"/>
            </a:pPr>
            <a:r>
              <a:rPr lang="en-US" sz="2000" dirty="0" smtClean="0">
                <a:latin typeface="Georgia" panose="02040502050405020303" pitchFamily="18" charset="0"/>
              </a:rPr>
              <a:t>Language</a:t>
            </a:r>
          </a:p>
          <a:p>
            <a:pPr lvl="1">
              <a:buClr>
                <a:schemeClr val="tx2">
                  <a:lumMod val="60000"/>
                  <a:lumOff val="40000"/>
                </a:schemeClr>
              </a:buClr>
              <a:buFont typeface="Arial" pitchFamily="34" charset="0"/>
              <a:buChar char="•"/>
            </a:pPr>
            <a:r>
              <a:rPr lang="en-US" sz="2000" dirty="0" smtClean="0">
                <a:latin typeface="Georgia" panose="02040502050405020303" pitchFamily="18" charset="0"/>
              </a:rPr>
              <a:t>Education </a:t>
            </a:r>
          </a:p>
          <a:p>
            <a:pPr lvl="2">
              <a:buClr>
                <a:schemeClr val="tx2">
                  <a:lumMod val="60000"/>
                  <a:lumOff val="40000"/>
                </a:schemeClr>
              </a:buClr>
              <a:buFont typeface="Arial" pitchFamily="34" charset="0"/>
              <a:buChar char="•"/>
            </a:pPr>
            <a:r>
              <a:rPr lang="en-US" sz="1600" dirty="0" smtClean="0">
                <a:latin typeface="Georgia" panose="02040502050405020303" pitchFamily="18" charset="0"/>
              </a:rPr>
              <a:t>Population</a:t>
            </a:r>
          </a:p>
          <a:p>
            <a:pPr lvl="2">
              <a:buClr>
                <a:schemeClr val="tx2">
                  <a:lumMod val="60000"/>
                  <a:lumOff val="40000"/>
                </a:schemeClr>
              </a:buClr>
              <a:buFont typeface="Arial" pitchFamily="34" charset="0"/>
              <a:buChar char="•"/>
            </a:pPr>
            <a:r>
              <a:rPr lang="en-US" sz="1600" dirty="0" smtClean="0">
                <a:latin typeface="Georgia" panose="02040502050405020303" pitchFamily="18" charset="0"/>
              </a:rPr>
              <a:t>Healthcare facilities </a:t>
            </a:r>
          </a:p>
          <a:p>
            <a:pPr marL="457200" lvl="1" indent="0">
              <a:buClr>
                <a:schemeClr val="tx2">
                  <a:lumMod val="60000"/>
                  <a:lumOff val="40000"/>
                </a:schemeClr>
              </a:buClr>
              <a:buNone/>
            </a:pPr>
            <a:endParaRPr lang="en-US" sz="2200" dirty="0" smtClean="0"/>
          </a:p>
          <a:p>
            <a:pPr lvl="1">
              <a:buClr>
                <a:schemeClr val="tx2">
                  <a:lumMod val="60000"/>
                  <a:lumOff val="40000"/>
                </a:schemeClr>
              </a:buClr>
              <a:buFont typeface="Arial" pitchFamily="34" charset="0"/>
              <a:buChar char="•"/>
            </a:pPr>
            <a:endParaRPr lang="en-US" sz="2200" dirty="0"/>
          </a:p>
        </p:txBody>
      </p:sp>
      <p:sp>
        <p:nvSpPr>
          <p:cNvPr id="4" name="AutoShape 2" descr="Young girl with a swollen cheek. Close-up comparing the size difference between a normal gland and a swollen gla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133600"/>
            <a:ext cx="3146234" cy="2654634"/>
          </a:xfrm>
          <a:prstGeom prst="rect">
            <a:avLst/>
          </a:prstGeom>
        </p:spPr>
      </p:pic>
    </p:spTree>
    <p:extLst>
      <p:ext uri="{BB962C8B-B14F-4D97-AF65-F5344CB8AC3E}">
        <p14:creationId xmlns:p14="http://schemas.microsoft.com/office/powerpoint/2010/main" val="3758471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latin typeface="Georgia" panose="02040502050405020303" pitchFamily="18" charset="0"/>
              </a:rPr>
              <a:t>Questions?</a:t>
            </a:r>
            <a:endParaRPr lang="en-US" sz="4000" dirty="0">
              <a:solidFill>
                <a:srgbClr val="0070C0"/>
              </a:solidFill>
              <a:latin typeface="Georgia" panose="02040502050405020303" pitchFamily="18" charset="0"/>
            </a:endParaRPr>
          </a:p>
        </p:txBody>
      </p:sp>
      <p:sp>
        <p:nvSpPr>
          <p:cNvPr id="3" name="Content Placeholder 2"/>
          <p:cNvSpPr>
            <a:spLocks noGrp="1"/>
          </p:cNvSpPr>
          <p:nvPr>
            <p:ph idx="1"/>
          </p:nvPr>
        </p:nvSpPr>
        <p:spPr/>
        <p:txBody>
          <a:bodyPr/>
          <a:lstStyle/>
          <a:p>
            <a:pPr marL="0" indent="0" algn="ctr">
              <a:buNone/>
            </a:pPr>
            <a:r>
              <a:rPr lang="en-US" sz="3200" dirty="0" smtClean="0">
                <a:latin typeface="Georgia" panose="02040502050405020303" pitchFamily="18" charset="0"/>
              </a:rPr>
              <a:t>Contact: Michele Steiner</a:t>
            </a:r>
          </a:p>
          <a:p>
            <a:pPr marL="0" indent="0" algn="ctr">
              <a:buNone/>
            </a:pPr>
            <a:r>
              <a:rPr lang="en-US" sz="3200" dirty="0" smtClean="0">
                <a:latin typeface="Georgia" panose="02040502050405020303" pitchFamily="18" charset="0"/>
              </a:rPr>
              <a:t>Immunization Program Coordinator</a:t>
            </a:r>
          </a:p>
          <a:p>
            <a:pPr marL="0" indent="0" algn="ctr">
              <a:buNone/>
            </a:pPr>
            <a:endParaRPr lang="en-US" sz="3600" dirty="0" smtClean="0">
              <a:hlinkClick r:id="rId2"/>
            </a:endParaRPr>
          </a:p>
          <a:p>
            <a:pPr marL="0" indent="0" algn="ctr">
              <a:buNone/>
            </a:pPr>
            <a:r>
              <a:rPr lang="en-US" sz="3200" dirty="0" smtClean="0">
                <a:latin typeface="Georgia" panose="02040502050405020303" pitchFamily="18" charset="0"/>
                <a:hlinkClick r:id="rId2"/>
              </a:rPr>
              <a:t>msteiner@chesco.org</a:t>
            </a:r>
            <a:endParaRPr lang="en-US" sz="3200" dirty="0">
              <a:latin typeface="Georgia" panose="02040502050405020303" pitchFamily="18" charset="0"/>
            </a:endParaRPr>
          </a:p>
          <a:p>
            <a:pPr marL="0" indent="0" algn="ctr">
              <a:buNone/>
            </a:pPr>
            <a:r>
              <a:rPr lang="en-US" sz="3200" dirty="0" smtClean="0">
                <a:latin typeface="Georgia" panose="02040502050405020303" pitchFamily="18" charset="0"/>
              </a:rPr>
              <a:t>610-344-6467</a:t>
            </a:r>
            <a:endParaRPr lang="en-US" sz="3200" dirty="0">
              <a:latin typeface="Georgia" panose="02040502050405020303" pitchFamily="18" charset="0"/>
            </a:endParaRPr>
          </a:p>
        </p:txBody>
      </p:sp>
    </p:spTree>
    <p:extLst>
      <p:ext uri="{BB962C8B-B14F-4D97-AF65-F5344CB8AC3E}">
        <p14:creationId xmlns:p14="http://schemas.microsoft.com/office/powerpoint/2010/main" val="26853069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Questions?</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7770571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latin typeface="+mn-lt"/>
              </a:rPr>
              <a:t>Trivia Time!</a:t>
            </a:r>
            <a:endParaRPr lang="en-US" dirty="0">
              <a:solidFill>
                <a:schemeClr val="accent1"/>
              </a:solidFill>
              <a:latin typeface="+mn-lt"/>
            </a:endParaRPr>
          </a:p>
        </p:txBody>
      </p:sp>
    </p:spTree>
    <p:extLst>
      <p:ext uri="{BB962C8B-B14F-4D97-AF65-F5344CB8AC3E}">
        <p14:creationId xmlns:p14="http://schemas.microsoft.com/office/powerpoint/2010/main" val="116937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500" dirty="0" smtClean="0">
                <a:solidFill>
                  <a:schemeClr val="accent1"/>
                </a:solidFill>
                <a:latin typeface="+mn-lt"/>
              </a:rPr>
              <a:t>Who is considered to be immune to measles, mumps and rubella, and are therefore not required </a:t>
            </a:r>
            <a:br>
              <a:rPr lang="en-US" sz="2500" dirty="0" smtClean="0">
                <a:solidFill>
                  <a:schemeClr val="accent1"/>
                </a:solidFill>
                <a:latin typeface="+mn-lt"/>
              </a:rPr>
            </a:br>
            <a:r>
              <a:rPr lang="en-US" sz="2500" dirty="0" smtClean="0">
                <a:solidFill>
                  <a:schemeClr val="accent1"/>
                </a:solidFill>
                <a:latin typeface="+mn-lt"/>
              </a:rPr>
              <a:t>to get the MMR vaccine?</a:t>
            </a:r>
            <a:endParaRPr lang="en-US" sz="2500" dirty="0">
              <a:solidFill>
                <a:schemeClr val="accent1"/>
              </a:solidFill>
              <a:latin typeface="+mn-lt"/>
            </a:endParaRPr>
          </a:p>
        </p:txBody>
      </p:sp>
      <p:sp>
        <p:nvSpPr>
          <p:cNvPr id="3" name="Content Placeholder 2"/>
          <p:cNvSpPr>
            <a:spLocks noGrp="1"/>
          </p:cNvSpPr>
          <p:nvPr>
            <p:ph idx="1"/>
          </p:nvPr>
        </p:nvSpPr>
        <p:spPr>
          <a:xfrm>
            <a:off x="457200" y="1828800"/>
            <a:ext cx="8229600" cy="4267200"/>
          </a:xfrm>
        </p:spPr>
        <p:txBody>
          <a:bodyPr/>
          <a:lstStyle/>
          <a:p>
            <a:pPr marL="514350" indent="-514350">
              <a:buAutoNum type="alphaUcPeriod"/>
            </a:pPr>
            <a:r>
              <a:rPr lang="en-US" sz="2400" dirty="0" smtClean="0"/>
              <a:t>Adults born before 1985</a:t>
            </a:r>
          </a:p>
          <a:p>
            <a:pPr marL="514350" indent="-514350">
              <a:buAutoNum type="alphaUcPeriod"/>
            </a:pPr>
            <a:r>
              <a:rPr lang="en-US" sz="2400" dirty="0" smtClean="0"/>
              <a:t>Adults born before 1957</a:t>
            </a:r>
          </a:p>
          <a:p>
            <a:pPr marL="514350" indent="-514350">
              <a:buAutoNum type="alphaUcPeriod"/>
            </a:pPr>
            <a:r>
              <a:rPr lang="en-US" sz="2400" dirty="0" smtClean="0"/>
              <a:t>Adults born between 1958 and 1965</a:t>
            </a:r>
          </a:p>
          <a:p>
            <a:pPr marL="514350" indent="-514350">
              <a:buAutoNum type="alphaUcPeriod"/>
            </a:pPr>
            <a:r>
              <a:rPr lang="en-US" sz="2400" dirty="0" smtClean="0"/>
              <a:t>Adults born between 1970 and 1985</a:t>
            </a:r>
            <a:endParaRPr lang="en-US" sz="2400" dirty="0"/>
          </a:p>
        </p:txBody>
      </p:sp>
    </p:spTree>
    <p:extLst>
      <p:ext uri="{BB962C8B-B14F-4D97-AF65-F5344CB8AC3E}">
        <p14:creationId xmlns:p14="http://schemas.microsoft.com/office/powerpoint/2010/main" val="2883969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dirty="0" smtClean="0">
                <a:solidFill>
                  <a:schemeClr val="accent1"/>
                </a:solidFill>
                <a:latin typeface="+mn-lt"/>
              </a:rPr>
              <a:t>What vaccine-preventable disease </a:t>
            </a:r>
            <a:br>
              <a:rPr lang="en-US" sz="3200" dirty="0" smtClean="0">
                <a:solidFill>
                  <a:schemeClr val="accent1"/>
                </a:solidFill>
                <a:latin typeface="+mn-lt"/>
              </a:rPr>
            </a:br>
            <a:r>
              <a:rPr lang="en-US" sz="3200" dirty="0" smtClean="0">
                <a:solidFill>
                  <a:schemeClr val="accent1"/>
                </a:solidFill>
                <a:latin typeface="+mn-lt"/>
              </a:rPr>
              <a:t>used to be referred to as </a:t>
            </a:r>
            <a:br>
              <a:rPr lang="en-US" sz="3200" dirty="0" smtClean="0">
                <a:solidFill>
                  <a:schemeClr val="accent1"/>
                </a:solidFill>
                <a:latin typeface="+mn-lt"/>
              </a:rPr>
            </a:br>
            <a:r>
              <a:rPr lang="en-US" sz="3200" dirty="0" smtClean="0">
                <a:solidFill>
                  <a:schemeClr val="accent1"/>
                </a:solidFill>
                <a:latin typeface="+mn-lt"/>
              </a:rPr>
              <a:t>“the strangling angel of children?”</a:t>
            </a:r>
            <a:endParaRPr lang="en-US" sz="3200" dirty="0">
              <a:solidFill>
                <a:schemeClr val="accent1"/>
              </a:solidFill>
              <a:latin typeface="+mn-lt"/>
            </a:endParaRPr>
          </a:p>
        </p:txBody>
      </p:sp>
      <p:sp>
        <p:nvSpPr>
          <p:cNvPr id="3" name="Content Placeholder 2"/>
          <p:cNvSpPr>
            <a:spLocks noGrp="1"/>
          </p:cNvSpPr>
          <p:nvPr>
            <p:ph idx="1"/>
          </p:nvPr>
        </p:nvSpPr>
        <p:spPr>
          <a:xfrm>
            <a:off x="457200" y="2057400"/>
            <a:ext cx="8229600" cy="4267200"/>
          </a:xfrm>
        </p:spPr>
        <p:txBody>
          <a:bodyPr/>
          <a:lstStyle/>
          <a:p>
            <a:pPr marL="514350" indent="-514350">
              <a:buAutoNum type="alphaUcPeriod"/>
            </a:pPr>
            <a:r>
              <a:rPr lang="en-US" sz="2800" dirty="0" smtClean="0"/>
              <a:t>Diphtheria</a:t>
            </a:r>
          </a:p>
          <a:p>
            <a:pPr marL="514350" indent="-514350">
              <a:buAutoNum type="alphaUcPeriod"/>
            </a:pPr>
            <a:r>
              <a:rPr lang="en-US" sz="2800" dirty="0" smtClean="0"/>
              <a:t>Smallpox</a:t>
            </a:r>
          </a:p>
          <a:p>
            <a:pPr marL="514350" indent="-514350">
              <a:buAutoNum type="alphaUcPeriod"/>
            </a:pPr>
            <a:r>
              <a:rPr lang="en-US" sz="2800" dirty="0" smtClean="0"/>
              <a:t>Pertussis</a:t>
            </a:r>
          </a:p>
          <a:p>
            <a:pPr marL="514350" indent="-514350">
              <a:buAutoNum type="alphaUcPeriod"/>
            </a:pPr>
            <a:r>
              <a:rPr lang="en-US" sz="2800" dirty="0" smtClean="0"/>
              <a:t>Chickenpox </a:t>
            </a:r>
            <a:endParaRPr lang="en-US" sz="2800" dirty="0"/>
          </a:p>
        </p:txBody>
      </p:sp>
    </p:spTree>
    <p:extLst>
      <p:ext uri="{BB962C8B-B14F-4D97-AF65-F5344CB8AC3E}">
        <p14:creationId xmlns:p14="http://schemas.microsoft.com/office/powerpoint/2010/main" val="37266962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mn-lt"/>
              </a:rPr>
              <a:t>Thank you!</a:t>
            </a:r>
            <a:endParaRPr lang="en-US" dirty="0">
              <a:solidFill>
                <a:schemeClr val="accent1"/>
              </a:solidFill>
              <a:latin typeface="+mn-lt"/>
            </a:endParaRPr>
          </a:p>
        </p:txBody>
      </p:sp>
    </p:spTree>
    <p:extLst>
      <p:ext uri="{BB962C8B-B14F-4D97-AF65-F5344CB8AC3E}">
        <p14:creationId xmlns:p14="http://schemas.microsoft.com/office/powerpoint/2010/main" val="1324549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42"/>
            <a:ext cx="8229600" cy="1143000"/>
          </a:xfrm>
        </p:spPr>
        <p:txBody>
          <a:bodyPr>
            <a:normAutofit/>
          </a:bodyPr>
          <a:lstStyle/>
          <a:p>
            <a:r>
              <a:rPr lang="en-US" dirty="0" smtClean="0">
                <a:solidFill>
                  <a:schemeClr val="tx2">
                    <a:lumMod val="60000"/>
                    <a:lumOff val="40000"/>
                  </a:schemeClr>
                </a:solidFill>
                <a:latin typeface="Georgia" panose="02040502050405020303" pitchFamily="18" charset="0"/>
              </a:rPr>
              <a:t>2018 </a:t>
            </a:r>
            <a:r>
              <a:rPr lang="en-US" dirty="0">
                <a:solidFill>
                  <a:schemeClr val="tx2">
                    <a:lumMod val="60000"/>
                    <a:lumOff val="40000"/>
                  </a:schemeClr>
                </a:solidFill>
                <a:latin typeface="Georgia" panose="02040502050405020303" pitchFamily="18" charset="0"/>
              </a:rPr>
              <a:t>Hot Topics </a:t>
            </a:r>
          </a:p>
        </p:txBody>
      </p:sp>
      <p:sp>
        <p:nvSpPr>
          <p:cNvPr id="3" name="Content Placeholder 2"/>
          <p:cNvSpPr>
            <a:spLocks noGrp="1"/>
          </p:cNvSpPr>
          <p:nvPr>
            <p:ph idx="1"/>
          </p:nvPr>
        </p:nvSpPr>
        <p:spPr/>
        <p:txBody>
          <a:bodyPr/>
          <a:lstStyle/>
          <a:p>
            <a:pPr marL="457200" lvl="1" indent="0">
              <a:buClr>
                <a:schemeClr val="tx2">
                  <a:lumMod val="60000"/>
                  <a:lumOff val="40000"/>
                </a:schemeClr>
              </a:buClr>
              <a:buNone/>
            </a:pPr>
            <a:endParaRPr lang="en-US" sz="2200" dirty="0" smtClean="0"/>
          </a:p>
          <a:p>
            <a:pPr lvl="1">
              <a:buClr>
                <a:schemeClr val="tx2">
                  <a:lumMod val="60000"/>
                  <a:lumOff val="40000"/>
                </a:schemeClr>
              </a:buClr>
              <a:buFont typeface="Arial" pitchFamily="34" charset="0"/>
              <a:buChar char="•"/>
            </a:pPr>
            <a:endParaRPr lang="en-US" sz="2200" dirty="0"/>
          </a:p>
        </p:txBody>
      </p:sp>
      <p:graphicFrame>
        <p:nvGraphicFramePr>
          <p:cNvPr id="4" name="Content Placeholder 5"/>
          <p:cNvGraphicFramePr>
            <a:graphicFrameLocks/>
          </p:cNvGraphicFramePr>
          <p:nvPr>
            <p:extLst>
              <p:ext uri="{D42A27DB-BD31-4B8C-83A1-F6EECF244321}">
                <p14:modId xmlns:p14="http://schemas.microsoft.com/office/powerpoint/2010/main" val="2223670482"/>
              </p:ext>
            </p:extLst>
          </p:nvPr>
        </p:nvGraphicFramePr>
        <p:xfrm>
          <a:off x="609600" y="1219200"/>
          <a:ext cx="7924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3748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1"/>
                </a:solidFill>
                <a:latin typeface="Georgia" panose="02040502050405020303" pitchFamily="18" charset="0"/>
              </a:rPr>
              <a:t>Points of Dispensing (PODs)</a:t>
            </a:r>
            <a:endParaRPr lang="en-US" dirty="0">
              <a:solidFill>
                <a:schemeClr val="accent1"/>
              </a:solidFill>
              <a:latin typeface="Georgia" panose="02040502050405020303" pitchFamily="18" charset="0"/>
            </a:endParaRPr>
          </a:p>
        </p:txBody>
      </p:sp>
      <p:sp>
        <p:nvSpPr>
          <p:cNvPr id="3" name="Content Placeholder 2"/>
          <p:cNvSpPr>
            <a:spLocks noGrp="1"/>
          </p:cNvSpPr>
          <p:nvPr>
            <p:ph idx="1"/>
          </p:nvPr>
        </p:nvSpPr>
        <p:spPr>
          <a:xfrm>
            <a:off x="457200" y="1447800"/>
            <a:ext cx="8229600" cy="4267200"/>
          </a:xfrm>
        </p:spPr>
        <p:txBody>
          <a:bodyPr>
            <a:normAutofit fontScale="92500" lnSpcReduction="20000"/>
          </a:bodyPr>
          <a:lstStyle/>
          <a:p>
            <a:pPr lvl="0"/>
            <a:r>
              <a:rPr lang="en-US" sz="2600" dirty="0">
                <a:latin typeface="Georgia" panose="02040502050405020303" pitchFamily="18" charset="0"/>
              </a:rPr>
              <a:t>Part of the Chester County </a:t>
            </a:r>
            <a:r>
              <a:rPr lang="en-US" sz="2600" dirty="0" smtClean="0">
                <a:latin typeface="Georgia" panose="02040502050405020303" pitchFamily="18" charset="0"/>
              </a:rPr>
              <a:t>Medical Countermeasures (MCM</a:t>
            </a:r>
            <a:r>
              <a:rPr lang="en-US" sz="2600" dirty="0">
                <a:latin typeface="Georgia" panose="02040502050405020303" pitchFamily="18" charset="0"/>
              </a:rPr>
              <a:t>) Program </a:t>
            </a:r>
          </a:p>
          <a:p>
            <a:pPr lvl="0"/>
            <a:r>
              <a:rPr lang="en-US" sz="2600" dirty="0">
                <a:latin typeface="Georgia" panose="02040502050405020303" pitchFamily="18" charset="0"/>
              </a:rPr>
              <a:t>Purpose: </a:t>
            </a:r>
          </a:p>
          <a:p>
            <a:pPr lvl="1"/>
            <a:r>
              <a:rPr lang="en-US" dirty="0">
                <a:latin typeface="Georgia" panose="02040502050405020303" pitchFamily="18" charset="0"/>
              </a:rPr>
              <a:t>To dispense essential medication to all residents and visitors in Chester County in response to a public health emergency </a:t>
            </a:r>
          </a:p>
          <a:p>
            <a:pPr lvl="0"/>
            <a:r>
              <a:rPr lang="en-US" sz="2600" dirty="0">
                <a:latin typeface="Georgia" panose="02040502050405020303" pitchFamily="18" charset="0"/>
              </a:rPr>
              <a:t>School District Involvement </a:t>
            </a:r>
          </a:p>
          <a:p>
            <a:pPr lvl="1"/>
            <a:r>
              <a:rPr lang="en-US" dirty="0">
                <a:latin typeface="Georgia" panose="02040502050405020303" pitchFamily="18" charset="0"/>
              </a:rPr>
              <a:t>Each has at least 1 Open POD at a school (usually HS) </a:t>
            </a:r>
          </a:p>
          <a:p>
            <a:pPr lvl="2"/>
            <a:r>
              <a:rPr lang="en-US" sz="1900" dirty="0">
                <a:latin typeface="Georgia" panose="02040502050405020303" pitchFamily="18" charset="0"/>
              </a:rPr>
              <a:t>Trained to dispense medication to the public </a:t>
            </a:r>
          </a:p>
          <a:p>
            <a:pPr lvl="1"/>
            <a:r>
              <a:rPr lang="en-US" dirty="0">
                <a:latin typeface="Georgia" panose="02040502050405020303" pitchFamily="18" charset="0"/>
              </a:rPr>
              <a:t>Exercise dispensing (oral or vaccine simulation) with the County on a multi-year cycle</a:t>
            </a:r>
          </a:p>
          <a:p>
            <a:pPr lvl="1"/>
            <a:r>
              <a:rPr lang="en-US" dirty="0">
                <a:latin typeface="Georgia" panose="02040502050405020303" pitchFamily="18" charset="0"/>
              </a:rPr>
              <a:t>Good opportunity to train school staff and enhance preparedness for emergencies </a:t>
            </a:r>
            <a:endParaRPr lang="en-US" dirty="0" smtClean="0">
              <a:latin typeface="Georgia" panose="02040502050405020303" pitchFamily="18" charset="0"/>
            </a:endParaRPr>
          </a:p>
          <a:p>
            <a:pPr marL="457200" lvl="1" indent="0">
              <a:buNone/>
            </a:pPr>
            <a:endParaRPr lang="en-US" dirty="0" smtClean="0">
              <a:latin typeface="Georgia" panose="02040502050405020303" pitchFamily="18" charset="0"/>
            </a:endParaRPr>
          </a:p>
          <a:p>
            <a:pPr marL="457200" lvl="1" indent="0">
              <a:buNone/>
            </a:pPr>
            <a:r>
              <a:rPr lang="en-US" sz="1700" dirty="0" smtClean="0">
                <a:solidFill>
                  <a:schemeClr val="accent1"/>
                </a:solidFill>
                <a:latin typeface="Georgia" panose="02040502050405020303" pitchFamily="18" charset="0"/>
              </a:rPr>
              <a:t>For more information, contact Sarah Koeller at 610-344-6683</a:t>
            </a:r>
            <a:endParaRPr lang="en-US" sz="1700" dirty="0">
              <a:solidFill>
                <a:schemeClr val="accent1"/>
              </a:solidFill>
              <a:latin typeface="Georgia" panose="02040502050405020303" pitchFamily="18" charset="0"/>
            </a:endParaRPr>
          </a:p>
          <a:p>
            <a:endParaRPr lang="en-US" dirty="0"/>
          </a:p>
        </p:txBody>
      </p:sp>
    </p:spTree>
    <p:extLst>
      <p:ext uri="{BB962C8B-B14F-4D97-AF65-F5344CB8AC3E}">
        <p14:creationId xmlns:p14="http://schemas.microsoft.com/office/powerpoint/2010/main" val="3972653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accent1"/>
                </a:solidFill>
                <a:latin typeface="Georgia" panose="02040502050405020303" pitchFamily="18" charset="0"/>
              </a:rPr>
              <a:t>Questions?</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39845209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0.3294"/>
  <p:tag name="PPTVERSION" val="12"/>
  <p:tag name="TPOS" val="2"/>
</p:tagLst>
</file>

<file path=ppt/theme/theme1.xml><?xml version="1.0" encoding="utf-8"?>
<a:theme xmlns:a="http://schemas.openxmlformats.org/drawingml/2006/main" name="CCHD template -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CHD template -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CCHD template - light</Template>
  <TotalTime>13110</TotalTime>
  <Words>2620</Words>
  <Application>Microsoft Office PowerPoint</Application>
  <PresentationFormat>On-screen Show (4:3)</PresentationFormat>
  <Paragraphs>436</Paragraphs>
  <Slides>65</Slides>
  <Notes>27</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CCHD template - light</vt:lpstr>
      <vt:lpstr>1_CCHD template - light</vt:lpstr>
      <vt:lpstr>Welcome Chester County Immunization Coalition! </vt:lpstr>
      <vt:lpstr>Disease Investigation and Surveillance</vt:lpstr>
      <vt:lpstr>Disease Investigation and Surveillance</vt:lpstr>
      <vt:lpstr>Sources of Reports</vt:lpstr>
      <vt:lpstr>2018 Hot Topics </vt:lpstr>
      <vt:lpstr>2018 Hot Topics </vt:lpstr>
      <vt:lpstr>2018 Hot Topics </vt:lpstr>
      <vt:lpstr>Points of Dispensing (PODs)</vt:lpstr>
      <vt:lpstr>Questions?</vt:lpstr>
      <vt:lpstr>Trivia Time!</vt:lpstr>
      <vt:lpstr>Which disease is known to be more commonly spread from adults to children?</vt:lpstr>
      <vt:lpstr>In 1916, rumors circulated that candy was the cause of what infectious disease?</vt:lpstr>
      <vt:lpstr>TB, STI, HIV</vt:lpstr>
      <vt:lpstr>What do you know about TB?</vt:lpstr>
      <vt:lpstr>What’s the Global Impact of TB?</vt:lpstr>
      <vt:lpstr> What’s the Local Impact of TB?</vt:lpstr>
      <vt:lpstr>TB Exposure, Infection and Disease</vt:lpstr>
      <vt:lpstr>TB Testing</vt:lpstr>
      <vt:lpstr>TB Testing-PPD Skin Tests</vt:lpstr>
      <vt:lpstr>TB Testing-PPD Skin Tests</vt:lpstr>
      <vt:lpstr>TB Testing-PPD Skin Tests</vt:lpstr>
      <vt:lpstr>TB Testing-IGRAs</vt:lpstr>
      <vt:lpstr>TST vs IGRA</vt:lpstr>
      <vt:lpstr>What does CCHD  TB Control Program look like?</vt:lpstr>
      <vt:lpstr>US Impact of STIs</vt:lpstr>
      <vt:lpstr>Local Impact of STIs</vt:lpstr>
      <vt:lpstr>Local Impact of STIs</vt:lpstr>
      <vt:lpstr>Consequences of Untreated STIs</vt:lpstr>
      <vt:lpstr>STI/HIV Clinical Services:</vt:lpstr>
      <vt:lpstr>Questions?</vt:lpstr>
      <vt:lpstr>Trivia Time!</vt:lpstr>
      <vt:lpstr>Which president contracted smallpox a short time before delivering a famous speech?</vt:lpstr>
      <vt:lpstr>Out of every 100 people who get shingles, how many will get it again?</vt:lpstr>
      <vt:lpstr>Maternal Child Health Services and Trends</vt:lpstr>
      <vt:lpstr>Home Visiting Services</vt:lpstr>
      <vt:lpstr>  Referrals  </vt:lpstr>
      <vt:lpstr>Community Partners</vt:lpstr>
      <vt:lpstr>CCHD Collaboration</vt:lpstr>
      <vt:lpstr>Early Childhood Trends </vt:lpstr>
      <vt:lpstr>What is a Two-Generation Approach? </vt:lpstr>
      <vt:lpstr>What are Adverse Childhood Experiences (ACE)? </vt:lpstr>
      <vt:lpstr>What are Adverse Childhood Experiences (ACE)? </vt:lpstr>
      <vt:lpstr>What are Adverse Childhood Experiences (ACE)? </vt:lpstr>
      <vt:lpstr>Two Strategies for the Prevention of  Toxic Stress </vt:lpstr>
      <vt:lpstr>Positive CCHD Outcomes</vt:lpstr>
      <vt:lpstr>Evidence-Based NFP Outcomes</vt:lpstr>
      <vt:lpstr>Mother-Child Connection</vt:lpstr>
      <vt:lpstr>Questions?</vt:lpstr>
      <vt:lpstr>Trivia Time!</vt:lpstr>
      <vt:lpstr>Although he died well before the vaccine was invested, Lewis Carroll, author of Alice in Wonderland, died from what vaccine-preventable disease?</vt:lpstr>
      <vt:lpstr>While most vaccines are not given to pregnant women, which vaccines are recommended to pregnant women?</vt:lpstr>
      <vt:lpstr>Immunization Program</vt:lpstr>
      <vt:lpstr>Immunization Clinic Services</vt:lpstr>
      <vt:lpstr>PowerPoint Presentation</vt:lpstr>
      <vt:lpstr>How Can School Nurses  Help Us Help Patients?</vt:lpstr>
      <vt:lpstr>How Can School Nurses  Help Us Help Patients?</vt:lpstr>
      <vt:lpstr>Vaccine Education and Outreach</vt:lpstr>
      <vt:lpstr>Chester County  Immunization Coalition</vt:lpstr>
      <vt:lpstr>What’s New?</vt:lpstr>
      <vt:lpstr>Questions?</vt:lpstr>
      <vt:lpstr>Questions?</vt:lpstr>
      <vt:lpstr>Trivia Time!</vt:lpstr>
      <vt:lpstr>Who is considered to be immune to measles, mumps and rubella, and are therefore not required  to get the MMR vaccine?</vt:lpstr>
      <vt:lpstr>What vaccine-preventable disease  used to be referred to as  “the strangling angel of children?”</vt:lpstr>
      <vt:lpstr>Thank you!</vt:lpstr>
    </vt:vector>
  </TitlesOfParts>
  <Company>County of 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jcasner</dc:creator>
  <cp:lastModifiedBy>Gallagher, Maureen</cp:lastModifiedBy>
  <cp:revision>279</cp:revision>
  <cp:lastPrinted>2018-06-18T19:18:48Z</cp:lastPrinted>
  <dcterms:created xsi:type="dcterms:W3CDTF">2014-10-30T03:58:16Z</dcterms:created>
  <dcterms:modified xsi:type="dcterms:W3CDTF">2018-07-18T19:52:37Z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2140530750</vt:i4>
  </property>
  <property fmtid="{D5CDD505-2E9C-101B-9397-08002B2CF9AE}" pid="3" name="_NewReviewCycle">
    <vt:lpwstr/>
  </property>
  <property fmtid="{D5CDD505-2E9C-101B-9397-08002B2CF9AE}" pid="4" name="_EmailSubject">
    <vt:lpwstr>2018-2019 Influenza Update/Vaccine Education Dinner/Personal Health Services PPT</vt:lpwstr>
  </property>
  <property fmtid="{D5CDD505-2E9C-101B-9397-08002B2CF9AE}" pid="5" name="_AuthorEmail">
    <vt:lpwstr>lharbage@chesco.org</vt:lpwstr>
  </property>
  <property fmtid="{D5CDD505-2E9C-101B-9397-08002B2CF9AE}" pid="6" name="_AuthorEmailDisplayName">
    <vt:lpwstr>Harbage, Laura D.</vt:lpwstr>
  </property>
  <property fmtid="{D5CDD505-2E9C-101B-9397-08002B2CF9AE}" pid="7" name="_PreviousAdHocReviewCycleID">
    <vt:i4>-737399617</vt:i4>
  </property>
</Properties>
</file>