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6" r:id="rId7"/>
    <p:sldId id="265" r:id="rId8"/>
    <p:sldId id="267" r:id="rId9"/>
    <p:sldId id="262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5DF8-EAF6-43AC-98A1-037B700CC73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EC5D-D593-495E-A7E7-F2711F40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.state.pa.us/cfdocs/legis/home/findyourlegislato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munizepa.org/wp-content/uploads/infographic-702-2017-VFC.jpg" TargetMode="External"/><Relationship Id="rId2" Type="http://schemas.openxmlformats.org/officeDocument/2006/relationships/hyperlink" Target="https://www.immunizepa.org/wp-content/uploads/PAIC-8.5x11-Middle-School-Poster-201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immunizepa.org/wp-content/uploads/Female-Poster-ENG-2018.pdf" TargetMode="External"/><Relationship Id="rId4" Type="http://schemas.openxmlformats.org/officeDocument/2006/relationships/hyperlink" Target="https://www.immunizepa.org/wp-content/uploads/Kids-Around-World-ENG-20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C5DE-6DA6-41A9-A691-569DCB8F2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943474"/>
            <a:ext cx="10572000" cy="2971051"/>
          </a:xfrm>
        </p:spPr>
        <p:txBody>
          <a:bodyPr/>
          <a:lstStyle/>
          <a:p>
            <a:r>
              <a:rPr lang="en-US" dirty="0"/>
              <a:t>The Pennsylvania Immunization Coalition’s Advocacy Toolkit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76CA0-210C-4AD9-9A53-86D73F3B3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you can get your coalition involved in state advocacy.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7F9F7-4E57-49E7-8E64-13EADBE4F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00" t="6274" r="33715" b="17649"/>
          <a:stretch/>
        </p:blipFill>
        <p:spPr>
          <a:xfrm>
            <a:off x="4093699" y="201993"/>
            <a:ext cx="3559126" cy="31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E1ED-CEFD-4884-B5E9-0FA684F4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095F-4560-4E0A-A605-55713FF7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43" y="2049419"/>
            <a:ext cx="6496488" cy="4361393"/>
          </a:xfrm>
        </p:spPr>
        <p:txBody>
          <a:bodyPr>
            <a:normAutofit/>
          </a:bodyPr>
          <a:lstStyle/>
          <a:p>
            <a:r>
              <a:rPr lang="en-US" dirty="0"/>
              <a:t>Invite your legislator to events your coalition plans on holding.</a:t>
            </a:r>
          </a:p>
          <a:p>
            <a:r>
              <a:rPr lang="en-US" dirty="0"/>
              <a:t>Legislators are busy people and need  Be sure to inform them of the time, date, and place of the event well in advance.  </a:t>
            </a:r>
          </a:p>
          <a:p>
            <a:r>
              <a:rPr lang="en-US" dirty="0"/>
              <a:t> Make sure someone from your coalition is assigned the task of greeting the legislator, introducing him/her, and thanking the legislator.</a:t>
            </a:r>
          </a:p>
          <a:p>
            <a:r>
              <a:rPr lang="en-US" dirty="0"/>
              <a:t>As a non profit it is important to inform legislators of our work, but not campaign or show favoritism to remain non profit. </a:t>
            </a:r>
          </a:p>
          <a:p>
            <a:r>
              <a:rPr lang="en-US" dirty="0"/>
              <a:t>We must allow all candidates the opportunity to participate at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18A74-C4D5-4314-ADAF-7BBE37B6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1" y="1880607"/>
            <a:ext cx="5369169" cy="4102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8A504A-2D0B-4B20-B534-ADC8D706CA38}"/>
              </a:ext>
            </a:extLst>
          </p:cNvPr>
          <p:cNvSpPr txBox="1"/>
          <p:nvPr/>
        </p:nvSpPr>
        <p:spPr>
          <a:xfrm>
            <a:off x="6822831" y="5983302"/>
            <a:ext cx="536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PAIC Board members at the Summer Immunization Conference in Harrisburg</a:t>
            </a:r>
          </a:p>
        </p:txBody>
      </p:sp>
    </p:spTree>
    <p:extLst>
      <p:ext uri="{BB962C8B-B14F-4D97-AF65-F5344CB8AC3E}">
        <p14:creationId xmlns:p14="http://schemas.microsoft.com/office/powerpoint/2010/main" val="259631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782A-34EE-4994-85F5-BE2C87BA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049F6-AA82-45DC-9FA9-DFE3FC8D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417638"/>
            <a:ext cx="10554574" cy="3636511"/>
          </a:xfrm>
        </p:spPr>
        <p:txBody>
          <a:bodyPr/>
          <a:lstStyle/>
          <a:p>
            <a:r>
              <a:rPr lang="en-US" dirty="0"/>
              <a:t>Inform the Pennsylvania Immunization Coalition (PAIC) about your actions and the results so we can share your experiences with other local coalitions. We can all learn from each other!</a:t>
            </a:r>
          </a:p>
          <a:p>
            <a:r>
              <a:rPr lang="en-US" dirty="0"/>
              <a:t>Timely and frequent updates will help us move forward!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E3793-BF87-44CC-9CAE-A9CF894D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36" y="4125904"/>
            <a:ext cx="7096042" cy="26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E9C8-A1AB-411E-8188-22890A70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Your Legislator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0585-5DE1-4B1F-A294-D8039CC5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get your coalition involved with local advocacy, first you must learn who your legislator is for your county.</a:t>
            </a:r>
          </a:p>
          <a:p>
            <a:r>
              <a:rPr lang="en-US" dirty="0"/>
              <a:t>You can identify your legislator here: </a:t>
            </a:r>
            <a:r>
              <a:rPr lang="en-US" dirty="0">
                <a:hlinkClick r:id="rId2"/>
              </a:rPr>
              <a:t>https://www.legis.state.pa.us/cfdocs/legis/home/findyourlegislator/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C9BC-15D8-4C87-9F99-8769B8DB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FD34-21E5-41F6-9B9F-AF423F54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same email as this toolkit is an introductory letter to send to your legislator on behalf of your coalition. </a:t>
            </a:r>
          </a:p>
          <a:p>
            <a:r>
              <a:rPr lang="en-US" dirty="0"/>
              <a:t>Fill in the information and key points you want your legislator to know about your organization so they can understand the work you do.</a:t>
            </a:r>
          </a:p>
          <a:p>
            <a:r>
              <a:rPr lang="en-US" dirty="0"/>
              <a:t>Pair the correspondence with 3-4 pieces of literature that are a mix of work the coalition does along with general vaccine information.</a:t>
            </a:r>
          </a:p>
          <a:p>
            <a:r>
              <a:rPr lang="en-US" dirty="0"/>
              <a:t>Identify common interests and ways in which your coalition and legislator can help each other or identify mutually beneficial interests.</a:t>
            </a:r>
          </a:p>
        </p:txBody>
      </p:sp>
    </p:spTree>
    <p:extLst>
      <p:ext uri="{BB962C8B-B14F-4D97-AF65-F5344CB8AC3E}">
        <p14:creationId xmlns:p14="http://schemas.microsoft.com/office/powerpoint/2010/main" val="163440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CC3C-0FD2-4126-AE6C-91E3A10C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The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57BA-383F-44F6-84E0-0321265D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Contacting your legislator’s staff is key to establishing a dialog. </a:t>
            </a:r>
          </a:p>
          <a:p>
            <a:r>
              <a:rPr lang="en-US" dirty="0"/>
              <a:t>Calling your legislator’s office number will most likely put you in contact with their staff, who can help you arrange a meeting. </a:t>
            </a:r>
          </a:p>
          <a:p>
            <a:r>
              <a:rPr lang="en-US" dirty="0"/>
              <a:t>Remain respectful, professional, and on topic.</a:t>
            </a:r>
          </a:p>
        </p:txBody>
      </p:sp>
    </p:spTree>
    <p:extLst>
      <p:ext uri="{BB962C8B-B14F-4D97-AF65-F5344CB8AC3E}">
        <p14:creationId xmlns:p14="http://schemas.microsoft.com/office/powerpoint/2010/main" val="98261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AFDC-B6B2-42B0-BC8D-EE7B99CB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EFC7-C364-4C65-89F3-29D9780C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Come prepared when you meet your legislator and his/her staff.</a:t>
            </a:r>
          </a:p>
          <a:p>
            <a:r>
              <a:rPr lang="en-US" dirty="0"/>
              <a:t>Create a list of 3-5 points which are important to your coalition’s goals.</a:t>
            </a:r>
          </a:p>
          <a:p>
            <a:r>
              <a:rPr lang="en-US" dirty="0"/>
              <a:t>Bring fact sheets, data tables, and any other visuals which will help support your points.</a:t>
            </a:r>
          </a:p>
          <a:p>
            <a:r>
              <a:rPr lang="en-US" dirty="0"/>
              <a:t>Stay on topic and respectful.</a:t>
            </a:r>
          </a:p>
          <a:p>
            <a:r>
              <a:rPr lang="en-US" dirty="0"/>
              <a:t>Your primary goal for this meeting is to establish a link for your coalition and you personally to be viewed as reliable, informed, a good listener, and eager to work together.</a:t>
            </a:r>
          </a:p>
          <a:p>
            <a:r>
              <a:rPr lang="en-US" dirty="0"/>
              <a:t>Some ideas to bring up could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Discussing current vaccine preventable disease status in the legislator’s county and in PA.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Identifying local resources such as free influenza vaccine clinics.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1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6F89-1D30-4379-BC9B-89E47903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Campaign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515C-2B4A-49E7-956C-230F8FE87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your coalition members to participate in a letter writing campaign on a particular issue.</a:t>
            </a:r>
          </a:p>
          <a:p>
            <a:r>
              <a:rPr lang="en-US" dirty="0"/>
              <a:t>Offer a sample letter or outline from which members can work to create their own legislator letters. This gives your legislature a clear message from the coalition while retaining each individual’s unique perspective.</a:t>
            </a:r>
          </a:p>
          <a:p>
            <a:r>
              <a:rPr lang="en-US" dirty="0"/>
              <a:t>Use clear, precise language so your legislator understands your position.</a:t>
            </a:r>
          </a:p>
          <a:p>
            <a:r>
              <a:rPr lang="en-US" dirty="0"/>
              <a:t>Refer to specific house bills, legislation, or political actions in your letters.</a:t>
            </a:r>
          </a:p>
          <a:p>
            <a:r>
              <a:rPr lang="en-US" dirty="0"/>
              <a:t>Always ask your legislator for assistance or some action.</a:t>
            </a:r>
          </a:p>
          <a:p>
            <a:r>
              <a:rPr lang="en-US" dirty="0"/>
              <a:t>Follow up your letters with phone calls to show these issues are important to the coalition.</a:t>
            </a:r>
          </a:p>
        </p:txBody>
      </p:sp>
    </p:spTree>
    <p:extLst>
      <p:ext uri="{BB962C8B-B14F-4D97-AF65-F5344CB8AC3E}">
        <p14:creationId xmlns:p14="http://schemas.microsoft.com/office/powerpoint/2010/main" val="364152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D062-FB71-454B-8348-C02E76BD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E5F2D-C157-4D46-B263-D718DA107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legislator is willing, send them literature he/she could display in their office. </a:t>
            </a:r>
          </a:p>
          <a:p>
            <a:r>
              <a:rPr lang="en-US" dirty="0"/>
              <a:t>This will allow them to give information to their constituents from your coalition directly. </a:t>
            </a:r>
          </a:p>
          <a:p>
            <a:r>
              <a:rPr lang="en-US" dirty="0"/>
              <a:t>If people have questions, your coalition’s contact information can be printed on the literature so he/she can get in touch with you directly. </a:t>
            </a:r>
          </a:p>
        </p:txBody>
      </p:sp>
    </p:spTree>
    <p:extLst>
      <p:ext uri="{BB962C8B-B14F-4D97-AF65-F5344CB8AC3E}">
        <p14:creationId xmlns:p14="http://schemas.microsoft.com/office/powerpoint/2010/main" val="1175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14D3-4DE8-4D2E-8587-A053C415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examples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822F2C-5BDD-4868-B0ED-A5EECE2D3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051" y="1774924"/>
            <a:ext cx="5470978" cy="4105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DC669-3962-437E-85D3-ED80A103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71" y="1774924"/>
            <a:ext cx="5797028" cy="4105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DC0A8E-3AB8-491E-9AB4-C0689414AF62}"/>
              </a:ext>
            </a:extLst>
          </p:cNvPr>
          <p:cNvSpPr txBox="1"/>
          <p:nvPr/>
        </p:nvSpPr>
        <p:spPr>
          <a:xfrm>
            <a:off x="298971" y="5956225"/>
            <a:ext cx="579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Poster developed by the PA Chapter, American Academy of Pediatrics. File available from paaap@paaap.org.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F3003-1415-4808-80EE-931CB773AAF9}"/>
              </a:ext>
            </a:extLst>
          </p:cNvPr>
          <p:cNvSpPr txBox="1"/>
          <p:nvPr/>
        </p:nvSpPr>
        <p:spPr>
          <a:xfrm>
            <a:off x="6422051" y="5956224"/>
            <a:ext cx="5310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Poster developed By the Center For Disease Control, CDC. File available from ncirdwebteam@cdc.gov</a:t>
            </a:r>
          </a:p>
        </p:txBody>
      </p:sp>
    </p:spTree>
    <p:extLst>
      <p:ext uri="{BB962C8B-B14F-4D97-AF65-F5344CB8AC3E}">
        <p14:creationId xmlns:p14="http://schemas.microsoft.com/office/powerpoint/2010/main" val="90974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AD0D-D605-4BB9-ACA4-7B56426A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Literature on PAIC’s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05A0-D15F-42B8-87D6-ED191BE84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124814"/>
            <a:ext cx="8159261" cy="406597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https://www.immunizepa.org/wp-content/uploads/PAIC-8.5x11-Middle-School-Poster-2017.pdf</a:t>
            </a:r>
            <a:endParaRPr lang="en-US" dirty="0"/>
          </a:p>
          <a:p>
            <a:pPr algn="just"/>
            <a:r>
              <a:rPr lang="en-US" dirty="0">
                <a:hlinkClick r:id="rId3"/>
              </a:rPr>
              <a:t>https://www.immunizepa.org/wp-content/uploads/infographic-702-2017-VFC.jpg</a:t>
            </a:r>
            <a:endParaRPr lang="en-US" dirty="0"/>
          </a:p>
          <a:p>
            <a:pPr algn="just"/>
            <a:r>
              <a:rPr lang="en-US" dirty="0">
                <a:hlinkClick r:id="rId4"/>
              </a:rPr>
              <a:t>https://www.immunizepa.org/wp-content/uploads/Kids-Around-World-ENG-2018.pdf</a:t>
            </a:r>
            <a:endParaRPr lang="en-US" dirty="0"/>
          </a:p>
          <a:p>
            <a:pPr algn="just"/>
            <a:r>
              <a:rPr lang="en-US" dirty="0">
                <a:hlinkClick r:id="rId5"/>
              </a:rPr>
              <a:t>https://www.immunizepa.org/wp-content/uploads/Female-Poster-ENG-2018.pdf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AD4D-0639-478C-8D05-C97947480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563" y="1885070"/>
            <a:ext cx="3273083" cy="4788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B8144-CE83-4100-BEEF-C06BD6EE4886}"/>
              </a:ext>
            </a:extLst>
          </p:cNvPr>
          <p:cNvSpPr txBox="1"/>
          <p:nvPr/>
        </p:nvSpPr>
        <p:spPr>
          <a:xfrm>
            <a:off x="4614203" y="5629535"/>
            <a:ext cx="382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poster developed by the PA Chapter, American Academy of Pediatrics. File available from paaap@paaap.org.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18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442</TotalTime>
  <Words>781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Wingdings</vt:lpstr>
      <vt:lpstr>Wingdings 2</vt:lpstr>
      <vt:lpstr>Quotable</vt:lpstr>
      <vt:lpstr>The Pennsylvania Immunization Coalition’s Advocacy Toolkit</vt:lpstr>
      <vt:lpstr>Contacting Your Legislator</vt:lpstr>
      <vt:lpstr>Introduction</vt:lpstr>
      <vt:lpstr>Contact The Office</vt:lpstr>
      <vt:lpstr>The Meeting </vt:lpstr>
      <vt:lpstr>Letter Campaign </vt:lpstr>
      <vt:lpstr>Literature</vt:lpstr>
      <vt:lpstr>Literature examples </vt:lpstr>
      <vt:lpstr>Examples of Literature on PAIC’s Website</vt:lpstr>
      <vt:lpstr>Invite</vt:lpstr>
      <vt:lpstr>Inform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PAIC’s Advocacy Toolkit</dc:title>
  <dc:creator>Mandy Ralff</dc:creator>
  <cp:lastModifiedBy>Mandy Ralff</cp:lastModifiedBy>
  <cp:revision>28</cp:revision>
  <dcterms:created xsi:type="dcterms:W3CDTF">2019-07-12T02:24:00Z</dcterms:created>
  <dcterms:modified xsi:type="dcterms:W3CDTF">2019-08-01T16:14:28Z</dcterms:modified>
</cp:coreProperties>
</file>